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2"/>
  </p:notesMasterIdLst>
  <p:sldIdLst>
    <p:sldId id="2561" r:id="rId2"/>
    <p:sldId id="2562" r:id="rId3"/>
    <p:sldId id="2563" r:id="rId4"/>
    <p:sldId id="2564" r:id="rId5"/>
    <p:sldId id="2566" r:id="rId6"/>
    <p:sldId id="2567" r:id="rId7"/>
    <p:sldId id="2568" r:id="rId8"/>
    <p:sldId id="2569" r:id="rId9"/>
    <p:sldId id="2570" r:id="rId10"/>
    <p:sldId id="2571" r:id="rId11"/>
    <p:sldId id="2573" r:id="rId12"/>
    <p:sldId id="2574" r:id="rId13"/>
    <p:sldId id="2575" r:id="rId14"/>
    <p:sldId id="2576" r:id="rId15"/>
    <p:sldId id="2577" r:id="rId16"/>
    <p:sldId id="2578" r:id="rId17"/>
    <p:sldId id="2579" r:id="rId18"/>
    <p:sldId id="2580" r:id="rId19"/>
    <p:sldId id="2581" r:id="rId20"/>
    <p:sldId id="2582" r:id="rId21"/>
    <p:sldId id="2583" r:id="rId22"/>
    <p:sldId id="2584" r:id="rId23"/>
    <p:sldId id="2585" r:id="rId24"/>
    <p:sldId id="2586" r:id="rId25"/>
    <p:sldId id="2587" r:id="rId26"/>
    <p:sldId id="2588" r:id="rId27"/>
    <p:sldId id="2589" r:id="rId28"/>
    <p:sldId id="2590" r:id="rId29"/>
    <p:sldId id="2591" r:id="rId30"/>
    <p:sldId id="259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ur Journey in Data Visualization: From Data Collection to Insightful Dashboards" id="{8266CEA6-2DC7-4A65-8E1C-A6DA28E53551}">
          <p14:sldIdLst>
            <p14:sldId id="2561"/>
            <p14:sldId id="2562"/>
          </p14:sldIdLst>
        </p14:section>
        <p14:section name="Meet Our Team" id="{028F215F-3EB9-4A28-8185-5574CBA09F50}">
          <p14:sldIdLst>
            <p14:sldId id="2563"/>
            <p14:sldId id="2564"/>
            <p14:sldId id="2566"/>
          </p14:sldIdLst>
        </p14:section>
        <p14:section name="Objective of the Project" id="{C661CB70-74B5-472D-B49F-6E2E7161C5FA}">
          <p14:sldIdLst>
            <p14:sldId id="2567"/>
            <p14:sldId id="2568"/>
            <p14:sldId id="2569"/>
            <p14:sldId id="2570"/>
          </p14:sldIdLst>
        </p14:section>
        <p14:section name="Data Understanding and Cleaning" id="{E482568B-7DC4-4F45-8381-6987E056D286}">
          <p14:sldIdLst>
            <p14:sldId id="2571"/>
            <p14:sldId id="2573"/>
            <p14:sldId id="2574"/>
          </p14:sldIdLst>
        </p14:section>
        <p14:section name="Data Cleaning and Processing" id="{7C71A2BE-CFC2-4883-85D6-3A974F14387F}">
          <p14:sldIdLst>
            <p14:sldId id="2575"/>
            <p14:sldId id="2576"/>
            <p14:sldId id="2577"/>
            <p14:sldId id="2578"/>
          </p14:sldIdLst>
        </p14:section>
        <p14:section name="Exploratory Data Analysis (EDA)" id="{8723960F-069E-4BE3-AC13-D2E5C9E61E58}">
          <p14:sldIdLst>
            <p14:sldId id="2579"/>
            <p14:sldId id="2580"/>
            <p14:sldId id="2581"/>
            <p14:sldId id="2582"/>
          </p14:sldIdLst>
        </p14:section>
        <p14:section name="ETL Planning and Dashboard Creation" id="{74857E21-D53B-405E-B32B-022AA2328C67}">
          <p14:sldIdLst>
            <p14:sldId id="2583"/>
            <p14:sldId id="2584"/>
            <p14:sldId id="2585"/>
          </p14:sldIdLst>
        </p14:section>
        <p14:section name="Looker Studio Dashboard" id="{B1DD1090-1C7C-4A22-A753-4B3DCFB9FDCB}">
          <p14:sldIdLst>
            <p14:sldId id="2586"/>
            <p14:sldId id="2587"/>
            <p14:sldId id="2588"/>
            <p14:sldId id="2589"/>
          </p14:sldIdLst>
        </p14:section>
        <p14:section name="Conclusion" id="{3858CBD2-23B4-49B9-8BF0-B51EC4FB2E72}">
          <p14:sldIdLst>
            <p14:sldId id="2590"/>
            <p14:sldId id="2591"/>
            <p14:sldId id="2592"/>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82" d="100"/>
          <a:sy n="82" d="100"/>
        </p:scale>
        <p:origin x="672" y="28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D14B41-1FB1-49AD-AA56-7EA51A14706A}" type="doc">
      <dgm:prSet loTypeId="urn:microsoft.com/office/officeart/2024/3/layout/verticalVisualTextBlock1" loCatId="Picture" qsTypeId="urn:microsoft.com/office/officeart/2005/8/quickstyle/simple4" qsCatId="simple" csTypeId="urn:microsoft.com/office/officeart/2005/8/colors/accent2_2" csCatId="accent2" phldr="1"/>
      <dgm:spPr/>
      <dgm:t>
        <a:bodyPr/>
        <a:lstStyle/>
        <a:p>
          <a:endParaRPr lang="en-IN"/>
        </a:p>
      </dgm:t>
    </dgm:pt>
    <dgm:pt modelId="{28211321-DB21-4C6F-A062-2C008C2255EA}">
      <dgm:prSet/>
      <dgm:spPr/>
      <dgm:t>
        <a:bodyPr/>
        <a:lstStyle/>
        <a:p>
          <a:pPr>
            <a:defRPr b="1"/>
          </a:pPr>
          <a:r>
            <a:rPr lang="en-IN"/>
            <a:t>Enhanced Data Understanding</a:t>
          </a:r>
        </a:p>
      </dgm:t>
    </dgm:pt>
    <dgm:pt modelId="{A4A7D082-81FB-4CD6-8839-026DB90DE98E}" type="parTrans" cxnId="{09BB4B65-7D01-467A-B726-4DB7F0539416}">
      <dgm:prSet/>
      <dgm:spPr/>
      <dgm:t>
        <a:bodyPr/>
        <a:lstStyle/>
        <a:p>
          <a:endParaRPr lang="en-IN"/>
        </a:p>
      </dgm:t>
    </dgm:pt>
    <dgm:pt modelId="{791974B6-02BA-4093-9B6F-C53D1298C653}" type="sibTrans" cxnId="{09BB4B65-7D01-467A-B726-4DB7F0539416}">
      <dgm:prSet/>
      <dgm:spPr/>
      <dgm:t>
        <a:bodyPr/>
        <a:lstStyle/>
        <a:p>
          <a:pPr>
            <a:defRPr b="1"/>
          </a:pPr>
          <a:endParaRPr lang="en-IN"/>
        </a:p>
      </dgm:t>
    </dgm:pt>
    <dgm:pt modelId="{588A2CAB-E8C3-4F69-AD2F-E4FB1DCF0D83}">
      <dgm:prSet/>
      <dgm:spPr/>
      <dgm:t>
        <a:bodyPr/>
        <a:lstStyle/>
        <a:p>
          <a:r>
            <a:rPr lang="en-IN"/>
            <a:t>Our project aims to improve clarity and insights from data, enabling stakeholders to make informed decisions.</a:t>
          </a:r>
        </a:p>
      </dgm:t>
    </dgm:pt>
    <dgm:pt modelId="{D5511081-A0FF-4E0E-857D-4D94D2FEE3E5}" type="parTrans" cxnId="{17E061E1-CE4B-4A87-8293-60C87DE8B4C1}">
      <dgm:prSet/>
      <dgm:spPr/>
      <dgm:t>
        <a:bodyPr/>
        <a:lstStyle/>
        <a:p>
          <a:endParaRPr lang="en-IN"/>
        </a:p>
      </dgm:t>
    </dgm:pt>
    <dgm:pt modelId="{E130F296-4D26-4A43-AB7F-300CFF471330}" type="sibTrans" cxnId="{17E061E1-CE4B-4A87-8293-60C87DE8B4C1}">
      <dgm:prSet/>
      <dgm:spPr/>
      <dgm:t>
        <a:bodyPr/>
        <a:lstStyle/>
        <a:p>
          <a:endParaRPr lang="en-IN"/>
        </a:p>
      </dgm:t>
    </dgm:pt>
    <dgm:pt modelId="{731AB08B-EE9E-4D33-85D0-89C406424F0C}">
      <dgm:prSet/>
      <dgm:spPr/>
      <dgm:t>
        <a:bodyPr/>
        <a:lstStyle/>
        <a:p>
          <a:pPr>
            <a:defRPr b="1"/>
          </a:pPr>
          <a:r>
            <a:rPr lang="en-IN"/>
            <a:t>Improved Decision-Making</a:t>
          </a:r>
        </a:p>
      </dgm:t>
    </dgm:pt>
    <dgm:pt modelId="{3772B5BB-4567-44B3-97FC-5BBFE326E095}" type="parTrans" cxnId="{D15C9EB8-1B74-4DA3-B5B4-A6CF4137AB7B}">
      <dgm:prSet/>
      <dgm:spPr/>
      <dgm:t>
        <a:bodyPr/>
        <a:lstStyle/>
        <a:p>
          <a:endParaRPr lang="en-IN"/>
        </a:p>
      </dgm:t>
    </dgm:pt>
    <dgm:pt modelId="{69DC8085-4DE4-4C4D-ACD6-CAA2420E5D7B}" type="sibTrans" cxnId="{D15C9EB8-1B74-4DA3-B5B4-A6CF4137AB7B}">
      <dgm:prSet/>
      <dgm:spPr/>
      <dgm:t>
        <a:bodyPr/>
        <a:lstStyle/>
        <a:p>
          <a:pPr>
            <a:defRPr b="1"/>
          </a:pPr>
          <a:endParaRPr lang="en-IN"/>
        </a:p>
      </dgm:t>
    </dgm:pt>
    <dgm:pt modelId="{727F9160-4F2A-44C9-819F-DA7A55F926D4}">
      <dgm:prSet/>
      <dgm:spPr/>
      <dgm:t>
        <a:bodyPr/>
        <a:lstStyle/>
        <a:p>
          <a:r>
            <a:rPr lang="en-IN"/>
            <a:t>We expect our work to elevate decision-making capabilities through better data interpretation and analysis.</a:t>
          </a:r>
        </a:p>
      </dgm:t>
    </dgm:pt>
    <dgm:pt modelId="{0E1FCC3E-5DF9-4D5A-B9E9-B51466A1EE38}" type="parTrans" cxnId="{8FCEBCCC-73DD-432A-B9D5-47A634EF61D8}">
      <dgm:prSet/>
      <dgm:spPr/>
      <dgm:t>
        <a:bodyPr/>
        <a:lstStyle/>
        <a:p>
          <a:endParaRPr lang="en-IN"/>
        </a:p>
      </dgm:t>
    </dgm:pt>
    <dgm:pt modelId="{8571817E-46AE-44DD-B602-9FA7993562F5}" type="sibTrans" cxnId="{8FCEBCCC-73DD-432A-B9D5-47A634EF61D8}">
      <dgm:prSet/>
      <dgm:spPr/>
      <dgm:t>
        <a:bodyPr/>
        <a:lstStyle/>
        <a:p>
          <a:endParaRPr lang="en-IN"/>
        </a:p>
      </dgm:t>
    </dgm:pt>
    <dgm:pt modelId="{2084C0D4-4B50-4788-B1D1-A746E2F54B9E}">
      <dgm:prSet/>
      <dgm:spPr/>
      <dgm:t>
        <a:bodyPr/>
        <a:lstStyle/>
        <a:p>
          <a:pPr>
            <a:defRPr b="1"/>
          </a:pPr>
          <a:r>
            <a:rPr lang="en-IN"/>
            <a:t>Overall Project Impact</a:t>
          </a:r>
        </a:p>
      </dgm:t>
    </dgm:pt>
    <dgm:pt modelId="{96801891-EACD-43EC-ACA8-DE989F28006D}" type="parTrans" cxnId="{0EF6327A-1C27-4BF5-92D8-B766F8383704}">
      <dgm:prSet/>
      <dgm:spPr/>
      <dgm:t>
        <a:bodyPr/>
        <a:lstStyle/>
        <a:p>
          <a:endParaRPr lang="en-IN"/>
        </a:p>
      </dgm:t>
    </dgm:pt>
    <dgm:pt modelId="{AB5C5223-E8EA-4B94-8D82-BC172845A158}" type="sibTrans" cxnId="{0EF6327A-1C27-4BF5-92D8-B766F8383704}">
      <dgm:prSet/>
      <dgm:spPr/>
      <dgm:t>
        <a:bodyPr/>
        <a:lstStyle/>
        <a:p>
          <a:endParaRPr lang="en-IN"/>
        </a:p>
      </dgm:t>
    </dgm:pt>
    <dgm:pt modelId="{A28477C7-D960-4041-A528-794DA4C085BC}">
      <dgm:prSet/>
      <dgm:spPr/>
      <dgm:t>
        <a:bodyPr/>
        <a:lstStyle/>
        <a:p>
          <a:r>
            <a:rPr lang="en-IN"/>
            <a:t>The anticipated outcomes will lead to greater efficiency and effectiveness in processes and strategies.</a:t>
          </a:r>
        </a:p>
      </dgm:t>
    </dgm:pt>
    <dgm:pt modelId="{D0E9DC05-B2BD-4C92-8CD8-2D1E6FE536A0}" type="parTrans" cxnId="{08CC8201-4D62-48BB-833D-FE2C8717CFB4}">
      <dgm:prSet/>
      <dgm:spPr/>
      <dgm:t>
        <a:bodyPr/>
        <a:lstStyle/>
        <a:p>
          <a:endParaRPr lang="en-IN"/>
        </a:p>
      </dgm:t>
    </dgm:pt>
    <dgm:pt modelId="{8E8BFA39-A759-4B1B-84F5-788112C839B6}" type="sibTrans" cxnId="{08CC8201-4D62-48BB-833D-FE2C8717CFB4}">
      <dgm:prSet/>
      <dgm:spPr/>
      <dgm:t>
        <a:bodyPr/>
        <a:lstStyle/>
        <a:p>
          <a:endParaRPr lang="en-IN"/>
        </a:p>
      </dgm:t>
    </dgm:pt>
    <dgm:pt modelId="{E09CF991-8B88-4E25-BA3A-9FFC69658FBC}" type="pres">
      <dgm:prSet presAssocID="{E7D14B41-1FB1-49AD-AA56-7EA51A14706A}" presName="Root" presStyleCnt="0">
        <dgm:presLayoutVars>
          <dgm:dir/>
          <dgm:resizeHandles val="exact"/>
        </dgm:presLayoutVars>
      </dgm:prSet>
      <dgm:spPr/>
    </dgm:pt>
    <dgm:pt modelId="{345DA8AF-C345-4099-AF0B-31BCDE6D5099}" type="pres">
      <dgm:prSet presAssocID="{28211321-DB21-4C6F-A062-2C008C2255EA}" presName="Composite" presStyleCnt="0"/>
      <dgm:spPr/>
    </dgm:pt>
    <dgm:pt modelId="{B9701BF0-9902-4FC1-9F30-9BE9FE96622F}" type="pres">
      <dgm:prSet presAssocID="{28211321-DB21-4C6F-A062-2C008C2255EA}"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24001" r="13498" b="-3"/>
          <a:stretch>
            <a:fillRect l="-30000" r="-30000"/>
          </a:stretch>
        </a:blipFill>
      </dgm:spPr>
      <dgm:extLst>
        <a:ext uri="{E40237B7-FDA0-4F09-8148-C483321AD2D9}">
          <dgm14:cNvPr xmlns:dgm14="http://schemas.microsoft.com/office/drawing/2010/diagram" id="0" name="" descr="Pieces of broken data and remaining rising data graphs"/>
        </a:ext>
      </dgm:extLst>
    </dgm:pt>
    <dgm:pt modelId="{74D0DDD2-A2A5-46E3-A336-FFF31652DCE1}" type="pres">
      <dgm:prSet presAssocID="{28211321-DB21-4C6F-A062-2C008C2255EA}" presName="Subtitle" presStyleLbl="revTx" presStyleIdx="0" presStyleCnt="6">
        <dgm:presLayoutVars>
          <dgm:chMax val="0"/>
          <dgm:bulletEnabled/>
        </dgm:presLayoutVars>
      </dgm:prSet>
      <dgm:spPr/>
    </dgm:pt>
    <dgm:pt modelId="{29C578F8-5FFD-4E58-ABDB-2AEF09C0D1DC}" type="pres">
      <dgm:prSet presAssocID="{28211321-DB21-4C6F-A062-2C008C2255EA}" presName="Description" presStyleLbl="revTx" presStyleIdx="1" presStyleCnt="6">
        <dgm:presLayoutVars>
          <dgm:bulletEnabled/>
        </dgm:presLayoutVars>
      </dgm:prSet>
      <dgm:spPr/>
    </dgm:pt>
    <dgm:pt modelId="{FA2BC3D8-0123-455F-A387-CB1ADC29D3D8}" type="pres">
      <dgm:prSet presAssocID="{791974B6-02BA-4093-9B6F-C53D1298C653}" presName="sibTrans" presStyleLbl="sibTrans2D1" presStyleIdx="0" presStyleCnt="0"/>
      <dgm:spPr/>
    </dgm:pt>
    <dgm:pt modelId="{8E7D61ED-FB6C-4515-8C60-049AD6EA22EB}" type="pres">
      <dgm:prSet presAssocID="{731AB08B-EE9E-4D33-85D0-89C406424F0C}" presName="Composite" presStyleCnt="0"/>
      <dgm:spPr/>
    </dgm:pt>
    <dgm:pt modelId="{14DAB267-6D34-41B4-9A4F-4B4B85F52EE6}" type="pres">
      <dgm:prSet presAssocID="{731AB08B-EE9E-4D33-85D0-89C406424F0C}"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33250" r="1" b="2"/>
          <a:stretch>
            <a:fillRect l="-25000" r="-25000"/>
          </a:stretch>
        </a:blipFill>
      </dgm:spPr>
      <dgm:extLst>
        <a:ext uri="{E40237B7-FDA0-4F09-8148-C483321AD2D9}">
          <dgm14:cNvPr xmlns:dgm14="http://schemas.microsoft.com/office/drawing/2010/diagram" id="0" name="" descr="Cropped shot of a group of businesspeople going over paperwork during a meeting in their office"/>
        </a:ext>
      </dgm:extLst>
    </dgm:pt>
    <dgm:pt modelId="{28A7DB51-E729-47B6-8FEA-AF8662F5F7E6}" type="pres">
      <dgm:prSet presAssocID="{731AB08B-EE9E-4D33-85D0-89C406424F0C}" presName="Subtitle" presStyleLbl="revTx" presStyleIdx="2" presStyleCnt="6">
        <dgm:presLayoutVars>
          <dgm:chMax val="0"/>
          <dgm:bulletEnabled/>
        </dgm:presLayoutVars>
      </dgm:prSet>
      <dgm:spPr/>
    </dgm:pt>
    <dgm:pt modelId="{58062384-3D12-4304-88E1-98D9AF19074F}" type="pres">
      <dgm:prSet presAssocID="{731AB08B-EE9E-4D33-85D0-89C406424F0C}" presName="Description" presStyleLbl="revTx" presStyleIdx="3" presStyleCnt="6">
        <dgm:presLayoutVars>
          <dgm:bulletEnabled/>
        </dgm:presLayoutVars>
      </dgm:prSet>
      <dgm:spPr/>
    </dgm:pt>
    <dgm:pt modelId="{CAD30E20-3100-4C31-9098-F97F8AF95E9D}" type="pres">
      <dgm:prSet presAssocID="{69DC8085-4DE4-4C4D-ACD6-CAA2420E5D7B}" presName="sibTrans" presStyleLbl="sibTrans2D1" presStyleIdx="0" presStyleCnt="0"/>
      <dgm:spPr/>
    </dgm:pt>
    <dgm:pt modelId="{844D9EB3-CBFE-4AB9-A2DC-0AEA035EFC3D}" type="pres">
      <dgm:prSet presAssocID="{2084C0D4-4B50-4788-B1D1-A746E2F54B9E}" presName="Composite" presStyleCnt="0"/>
      <dgm:spPr/>
    </dgm:pt>
    <dgm:pt modelId="{F1E5B348-25F0-493A-97BD-49806FF8A555}" type="pres">
      <dgm:prSet presAssocID="{2084C0D4-4B50-4788-B1D1-A746E2F54B9E}"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20339" r="12912" b="2"/>
          <a:stretch>
            <a:fillRect l="-25000" r="-25000"/>
          </a:stretch>
        </a:blipFill>
      </dgm:spPr>
      <dgm:extLst>
        <a:ext uri="{E40237B7-FDA0-4F09-8148-C483321AD2D9}">
          <dgm14:cNvPr xmlns:dgm14="http://schemas.microsoft.com/office/drawing/2010/diagram" id="0" name="" descr="A row of arrows point toward a target on a piece of graph paper."/>
        </a:ext>
      </dgm:extLst>
    </dgm:pt>
    <dgm:pt modelId="{35F333F1-E8C9-47D5-A442-35601C0FB276}" type="pres">
      <dgm:prSet presAssocID="{2084C0D4-4B50-4788-B1D1-A746E2F54B9E}" presName="Subtitle" presStyleLbl="revTx" presStyleIdx="4" presStyleCnt="6">
        <dgm:presLayoutVars>
          <dgm:chMax val="0"/>
          <dgm:bulletEnabled/>
        </dgm:presLayoutVars>
      </dgm:prSet>
      <dgm:spPr/>
    </dgm:pt>
    <dgm:pt modelId="{B7A582D0-A598-4323-A3B1-7ADC33C82331}" type="pres">
      <dgm:prSet presAssocID="{2084C0D4-4B50-4788-B1D1-A746E2F54B9E}" presName="Description" presStyleLbl="revTx" presStyleIdx="5" presStyleCnt="6">
        <dgm:presLayoutVars>
          <dgm:bulletEnabled/>
        </dgm:presLayoutVars>
      </dgm:prSet>
      <dgm:spPr/>
    </dgm:pt>
  </dgm:ptLst>
  <dgm:cxnLst>
    <dgm:cxn modelId="{08CC8201-4D62-48BB-833D-FE2C8717CFB4}" srcId="{2084C0D4-4B50-4788-B1D1-A746E2F54B9E}" destId="{A28477C7-D960-4041-A528-794DA4C085BC}" srcOrd="0" destOrd="0" parTransId="{D0E9DC05-B2BD-4C92-8CD8-2D1E6FE536A0}" sibTransId="{8E8BFA39-A759-4B1B-84F5-788112C839B6}"/>
    <dgm:cxn modelId="{8FD53836-3401-490D-A1D7-31EBDC150A2F}" type="presOf" srcId="{28211321-DB21-4C6F-A062-2C008C2255EA}" destId="{74D0DDD2-A2A5-46E3-A336-FFF31652DCE1}" srcOrd="0" destOrd="0" presId="urn:microsoft.com/office/officeart/2024/3/layout/verticalVisualTextBlock1"/>
    <dgm:cxn modelId="{74365A5D-27CF-42B2-9365-AB9BD8254C94}" type="presOf" srcId="{69DC8085-4DE4-4C4D-ACD6-CAA2420E5D7B}" destId="{CAD30E20-3100-4C31-9098-F97F8AF95E9D}" srcOrd="0" destOrd="0" presId="urn:microsoft.com/office/officeart/2024/3/layout/verticalVisualTextBlock1"/>
    <dgm:cxn modelId="{09BB4B65-7D01-467A-B726-4DB7F0539416}" srcId="{E7D14B41-1FB1-49AD-AA56-7EA51A14706A}" destId="{28211321-DB21-4C6F-A062-2C008C2255EA}" srcOrd="0" destOrd="0" parTransId="{A4A7D082-81FB-4CD6-8839-026DB90DE98E}" sibTransId="{791974B6-02BA-4093-9B6F-C53D1298C653}"/>
    <dgm:cxn modelId="{0EF6327A-1C27-4BF5-92D8-B766F8383704}" srcId="{E7D14B41-1FB1-49AD-AA56-7EA51A14706A}" destId="{2084C0D4-4B50-4788-B1D1-A746E2F54B9E}" srcOrd="2" destOrd="0" parTransId="{96801891-EACD-43EC-ACA8-DE989F28006D}" sibTransId="{AB5C5223-E8EA-4B94-8D82-BC172845A158}"/>
    <dgm:cxn modelId="{F03D007D-0F55-49A3-B64A-8B2E2E686A18}" type="presOf" srcId="{2084C0D4-4B50-4788-B1D1-A746E2F54B9E}" destId="{35F333F1-E8C9-47D5-A442-35601C0FB276}" srcOrd="0" destOrd="0" presId="urn:microsoft.com/office/officeart/2024/3/layout/verticalVisualTextBlock1"/>
    <dgm:cxn modelId="{FD40DE7E-2567-4540-88F6-1325F1E47679}" type="presOf" srcId="{791974B6-02BA-4093-9B6F-C53D1298C653}" destId="{FA2BC3D8-0123-455F-A387-CB1ADC29D3D8}" srcOrd="0" destOrd="0" presId="urn:microsoft.com/office/officeart/2024/3/layout/verticalVisualTextBlock1"/>
    <dgm:cxn modelId="{AFA73195-F062-45E3-8323-3DF7825023F5}" type="presOf" srcId="{727F9160-4F2A-44C9-819F-DA7A55F926D4}" destId="{58062384-3D12-4304-88E1-98D9AF19074F}" srcOrd="0" destOrd="0" presId="urn:microsoft.com/office/officeart/2024/3/layout/verticalVisualTextBlock1"/>
    <dgm:cxn modelId="{B7AA23A3-0251-4EF6-BDB9-A6A44896F2FD}" type="presOf" srcId="{731AB08B-EE9E-4D33-85D0-89C406424F0C}" destId="{28A7DB51-E729-47B6-8FEA-AF8662F5F7E6}" srcOrd="0" destOrd="0" presId="urn:microsoft.com/office/officeart/2024/3/layout/verticalVisualTextBlock1"/>
    <dgm:cxn modelId="{2EB380AF-DA26-48BA-8053-5324DC3E8E68}" type="presOf" srcId="{E7D14B41-1FB1-49AD-AA56-7EA51A14706A}" destId="{E09CF991-8B88-4E25-BA3A-9FFC69658FBC}" srcOrd="0" destOrd="0" presId="urn:microsoft.com/office/officeart/2024/3/layout/verticalVisualTextBlock1"/>
    <dgm:cxn modelId="{D15C9EB8-1B74-4DA3-B5B4-A6CF4137AB7B}" srcId="{E7D14B41-1FB1-49AD-AA56-7EA51A14706A}" destId="{731AB08B-EE9E-4D33-85D0-89C406424F0C}" srcOrd="1" destOrd="0" parTransId="{3772B5BB-4567-44B3-97FC-5BBFE326E095}" sibTransId="{69DC8085-4DE4-4C4D-ACD6-CAA2420E5D7B}"/>
    <dgm:cxn modelId="{DF7A19C5-D2C0-4650-8347-D2AA7B20A3CB}" type="presOf" srcId="{A28477C7-D960-4041-A528-794DA4C085BC}" destId="{B7A582D0-A598-4323-A3B1-7ADC33C82331}" srcOrd="0" destOrd="0" presId="urn:microsoft.com/office/officeart/2024/3/layout/verticalVisualTextBlock1"/>
    <dgm:cxn modelId="{8FCEBCCC-73DD-432A-B9D5-47A634EF61D8}" srcId="{731AB08B-EE9E-4D33-85D0-89C406424F0C}" destId="{727F9160-4F2A-44C9-819F-DA7A55F926D4}" srcOrd="0" destOrd="0" parTransId="{0E1FCC3E-5DF9-4D5A-B9E9-B51466A1EE38}" sibTransId="{8571817E-46AE-44DD-B602-9FA7993562F5}"/>
    <dgm:cxn modelId="{32BA6BCF-C177-43E5-9A7C-D0F76529808F}" type="presOf" srcId="{588A2CAB-E8C3-4F69-AD2F-E4FB1DCF0D83}" destId="{29C578F8-5FFD-4E58-ABDB-2AEF09C0D1DC}" srcOrd="0" destOrd="0" presId="urn:microsoft.com/office/officeart/2024/3/layout/verticalVisualTextBlock1"/>
    <dgm:cxn modelId="{17E061E1-CE4B-4A87-8293-60C87DE8B4C1}" srcId="{28211321-DB21-4C6F-A062-2C008C2255EA}" destId="{588A2CAB-E8C3-4F69-AD2F-E4FB1DCF0D83}" srcOrd="0" destOrd="0" parTransId="{D5511081-A0FF-4E0E-857D-4D94D2FEE3E5}" sibTransId="{E130F296-4D26-4A43-AB7F-300CFF471330}"/>
    <dgm:cxn modelId="{5B69B1A1-F16F-4B62-B165-075AFD68072C}" type="presParOf" srcId="{E09CF991-8B88-4E25-BA3A-9FFC69658FBC}" destId="{345DA8AF-C345-4099-AF0B-31BCDE6D5099}" srcOrd="0" destOrd="0" presId="urn:microsoft.com/office/officeart/2024/3/layout/verticalVisualTextBlock1"/>
    <dgm:cxn modelId="{795A0AB1-3AE5-484D-827B-FB6264840C13}" type="presParOf" srcId="{345DA8AF-C345-4099-AF0B-31BCDE6D5099}" destId="{B9701BF0-9902-4FC1-9F30-9BE9FE96622F}" srcOrd="0" destOrd="0" presId="urn:microsoft.com/office/officeart/2024/3/layout/verticalVisualTextBlock1"/>
    <dgm:cxn modelId="{16A56025-B24B-4A95-B5EC-9A16CED8F7A6}" type="presParOf" srcId="{345DA8AF-C345-4099-AF0B-31BCDE6D5099}" destId="{74D0DDD2-A2A5-46E3-A336-FFF31652DCE1}" srcOrd="1" destOrd="0" presId="urn:microsoft.com/office/officeart/2024/3/layout/verticalVisualTextBlock1"/>
    <dgm:cxn modelId="{118B6000-3B49-422F-9F32-EDF54F033B34}" type="presParOf" srcId="{345DA8AF-C345-4099-AF0B-31BCDE6D5099}" destId="{29C578F8-5FFD-4E58-ABDB-2AEF09C0D1DC}" srcOrd="2" destOrd="0" presId="urn:microsoft.com/office/officeart/2024/3/layout/verticalVisualTextBlock1"/>
    <dgm:cxn modelId="{3365F7B4-4929-429E-A6E0-ADC355AA8C85}" type="presParOf" srcId="{E09CF991-8B88-4E25-BA3A-9FFC69658FBC}" destId="{FA2BC3D8-0123-455F-A387-CB1ADC29D3D8}" srcOrd="1" destOrd="0" presId="urn:microsoft.com/office/officeart/2024/3/layout/verticalVisualTextBlock1"/>
    <dgm:cxn modelId="{8D8653F3-D3A7-48ED-A534-6C76DC719D7F}" type="presParOf" srcId="{E09CF991-8B88-4E25-BA3A-9FFC69658FBC}" destId="{8E7D61ED-FB6C-4515-8C60-049AD6EA22EB}" srcOrd="2" destOrd="0" presId="urn:microsoft.com/office/officeart/2024/3/layout/verticalVisualTextBlock1"/>
    <dgm:cxn modelId="{F2819CE9-1C90-4B90-B0E3-85DC6145BB70}" type="presParOf" srcId="{8E7D61ED-FB6C-4515-8C60-049AD6EA22EB}" destId="{14DAB267-6D34-41B4-9A4F-4B4B85F52EE6}" srcOrd="0" destOrd="0" presId="urn:microsoft.com/office/officeart/2024/3/layout/verticalVisualTextBlock1"/>
    <dgm:cxn modelId="{E2DD8BF4-EE5C-4220-9675-932D9F0396CF}" type="presParOf" srcId="{8E7D61ED-FB6C-4515-8C60-049AD6EA22EB}" destId="{28A7DB51-E729-47B6-8FEA-AF8662F5F7E6}" srcOrd="1" destOrd="0" presId="urn:microsoft.com/office/officeart/2024/3/layout/verticalVisualTextBlock1"/>
    <dgm:cxn modelId="{9A1BDBF4-93F1-4D12-9F5D-B0F40009787C}" type="presParOf" srcId="{8E7D61ED-FB6C-4515-8C60-049AD6EA22EB}" destId="{58062384-3D12-4304-88E1-98D9AF19074F}" srcOrd="2" destOrd="0" presId="urn:microsoft.com/office/officeart/2024/3/layout/verticalVisualTextBlock1"/>
    <dgm:cxn modelId="{061AACB9-B4AB-4CEA-AE86-75BF3135F84B}" type="presParOf" srcId="{E09CF991-8B88-4E25-BA3A-9FFC69658FBC}" destId="{CAD30E20-3100-4C31-9098-F97F8AF95E9D}" srcOrd="3" destOrd="0" presId="urn:microsoft.com/office/officeart/2024/3/layout/verticalVisualTextBlock1"/>
    <dgm:cxn modelId="{1A0C10F5-75C1-4E68-AAA9-765106177530}" type="presParOf" srcId="{E09CF991-8B88-4E25-BA3A-9FFC69658FBC}" destId="{844D9EB3-CBFE-4AB9-A2DC-0AEA035EFC3D}" srcOrd="4" destOrd="0" presId="urn:microsoft.com/office/officeart/2024/3/layout/verticalVisualTextBlock1"/>
    <dgm:cxn modelId="{3BD16355-F0AA-4E6A-8DE7-01D7CEE0E53E}" type="presParOf" srcId="{844D9EB3-CBFE-4AB9-A2DC-0AEA035EFC3D}" destId="{F1E5B348-25F0-493A-97BD-49806FF8A555}" srcOrd="0" destOrd="0" presId="urn:microsoft.com/office/officeart/2024/3/layout/verticalVisualTextBlock1"/>
    <dgm:cxn modelId="{E3B1C900-705A-41D1-B81E-396DD9E52294}" type="presParOf" srcId="{844D9EB3-CBFE-4AB9-A2DC-0AEA035EFC3D}" destId="{35F333F1-E8C9-47D5-A442-35601C0FB276}" srcOrd="1" destOrd="0" presId="urn:microsoft.com/office/officeart/2024/3/layout/verticalVisualTextBlock1"/>
    <dgm:cxn modelId="{E1660D0B-7EF6-4C8E-B4AB-C049B317D561}" type="presParOf" srcId="{844D9EB3-CBFE-4AB9-A2DC-0AEA035EFC3D}" destId="{B7A582D0-A598-4323-A3B1-7ADC33C82331}" srcOrd="2" destOrd="0" presId="urn:microsoft.com/office/officeart/2024/3/layout/verticalVisualTextBlock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43FDA98-BFCD-427F-8CC7-FB8541AB371B}"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58FDE569-4D13-4FFD-8A65-9A38EB89DB27}">
      <dgm:prSet/>
      <dgm:spPr/>
      <dgm:t>
        <a:bodyPr/>
        <a:lstStyle/>
        <a:p>
          <a:pPr>
            <a:lnSpc>
              <a:spcPct val="100000"/>
            </a:lnSpc>
            <a:defRPr b="1"/>
          </a:pPr>
          <a:r>
            <a:rPr lang="en-US"/>
            <a:t>Challenging Journey</a:t>
          </a:r>
        </a:p>
      </dgm:t>
    </dgm:pt>
    <dgm:pt modelId="{4093960E-D852-4941-A56B-2D34C38481FD}" type="parTrans" cxnId="{7143950A-CB49-406C-AE85-E8BDC5D033E5}">
      <dgm:prSet/>
      <dgm:spPr/>
      <dgm:t>
        <a:bodyPr/>
        <a:lstStyle/>
        <a:p>
          <a:endParaRPr lang="en-US"/>
        </a:p>
      </dgm:t>
    </dgm:pt>
    <dgm:pt modelId="{7AA4A49E-644A-43B9-9D78-60FC79D09248}" type="sibTrans" cxnId="{7143950A-CB49-406C-AE85-E8BDC5D033E5}">
      <dgm:prSet/>
      <dgm:spPr/>
      <dgm:t>
        <a:bodyPr/>
        <a:lstStyle/>
        <a:p>
          <a:pPr>
            <a:lnSpc>
              <a:spcPct val="100000"/>
            </a:lnSpc>
            <a:defRPr b="1"/>
          </a:pPr>
          <a:endParaRPr lang="en-US"/>
        </a:p>
      </dgm:t>
    </dgm:pt>
    <dgm:pt modelId="{F64DA9FA-2E87-4126-83E6-6A444F43787D}">
      <dgm:prSet/>
      <dgm:spPr/>
      <dgm:t>
        <a:bodyPr/>
        <a:lstStyle/>
        <a:p>
          <a:pPr>
            <a:lnSpc>
              <a:spcPct val="100000"/>
            </a:lnSpc>
          </a:pPr>
          <a:r>
            <a:rPr lang="en-US"/>
            <a:t>Our journey in data visualization faced numerous challenges, pushing us to innovate and improve our skills.</a:t>
          </a:r>
        </a:p>
      </dgm:t>
    </dgm:pt>
    <dgm:pt modelId="{4A8C1D83-29B1-4703-9021-23EBF18FBCC0}" type="parTrans" cxnId="{5D6F5DBF-5E8A-4C53-B290-FCB100150630}">
      <dgm:prSet/>
      <dgm:spPr/>
      <dgm:t>
        <a:bodyPr/>
        <a:lstStyle/>
        <a:p>
          <a:endParaRPr lang="en-US"/>
        </a:p>
      </dgm:t>
    </dgm:pt>
    <dgm:pt modelId="{16CEFED0-9E15-4BE3-A8F4-0E5FCDE2232B}" type="sibTrans" cxnId="{5D6F5DBF-5E8A-4C53-B290-FCB100150630}">
      <dgm:prSet/>
      <dgm:spPr/>
      <dgm:t>
        <a:bodyPr/>
        <a:lstStyle/>
        <a:p>
          <a:endParaRPr lang="en-US"/>
        </a:p>
      </dgm:t>
    </dgm:pt>
    <dgm:pt modelId="{275B6997-0254-4B84-A05D-4307BD66B28A}">
      <dgm:prSet/>
      <dgm:spPr/>
      <dgm:t>
        <a:bodyPr/>
        <a:lstStyle/>
        <a:p>
          <a:pPr>
            <a:lnSpc>
              <a:spcPct val="100000"/>
            </a:lnSpc>
            <a:defRPr b="1"/>
          </a:pPr>
          <a:r>
            <a:rPr lang="en-US"/>
            <a:t>Rewarding Insights</a:t>
          </a:r>
        </a:p>
      </dgm:t>
    </dgm:pt>
    <dgm:pt modelId="{BE97B6E2-BE10-4B70-9E29-C3333BE9123D}" type="parTrans" cxnId="{4E0FD3D4-E3AA-4669-9868-2D49B8C48F04}">
      <dgm:prSet/>
      <dgm:spPr/>
      <dgm:t>
        <a:bodyPr/>
        <a:lstStyle/>
        <a:p>
          <a:endParaRPr lang="en-US"/>
        </a:p>
      </dgm:t>
    </dgm:pt>
    <dgm:pt modelId="{9697D61F-1E05-440E-B035-8D6F6E4E63A3}" type="sibTrans" cxnId="{4E0FD3D4-E3AA-4669-9868-2D49B8C48F04}">
      <dgm:prSet/>
      <dgm:spPr/>
      <dgm:t>
        <a:bodyPr/>
        <a:lstStyle/>
        <a:p>
          <a:pPr>
            <a:lnSpc>
              <a:spcPct val="100000"/>
            </a:lnSpc>
            <a:defRPr b="1"/>
          </a:pPr>
          <a:endParaRPr lang="en-US"/>
        </a:p>
      </dgm:t>
    </dgm:pt>
    <dgm:pt modelId="{F143A253-D510-4BB0-8E18-8FB7E5166A2D}">
      <dgm:prSet/>
      <dgm:spPr/>
      <dgm:t>
        <a:bodyPr/>
        <a:lstStyle/>
        <a:p>
          <a:pPr>
            <a:lnSpc>
              <a:spcPct val="100000"/>
            </a:lnSpc>
          </a:pPr>
          <a:r>
            <a:rPr lang="en-US"/>
            <a:t>Transforming raw data into meaningful insights has been rewarding, helping us empower decision-makers.</a:t>
          </a:r>
        </a:p>
      </dgm:t>
    </dgm:pt>
    <dgm:pt modelId="{7F373AAE-394A-44BC-8817-5F97C46C5091}" type="parTrans" cxnId="{D25D1840-BAC5-478A-9041-FD35509AEBDF}">
      <dgm:prSet/>
      <dgm:spPr/>
      <dgm:t>
        <a:bodyPr/>
        <a:lstStyle/>
        <a:p>
          <a:endParaRPr lang="en-US"/>
        </a:p>
      </dgm:t>
    </dgm:pt>
    <dgm:pt modelId="{1DDC1BEA-403B-4E7A-99CA-EAB99C0D623C}" type="sibTrans" cxnId="{D25D1840-BAC5-478A-9041-FD35509AEBDF}">
      <dgm:prSet/>
      <dgm:spPr/>
      <dgm:t>
        <a:bodyPr/>
        <a:lstStyle/>
        <a:p>
          <a:endParaRPr lang="en-US"/>
        </a:p>
      </dgm:t>
    </dgm:pt>
    <dgm:pt modelId="{572C27CD-635A-462E-9F3C-A16476CA6131}">
      <dgm:prSet/>
      <dgm:spPr/>
      <dgm:t>
        <a:bodyPr/>
        <a:lstStyle/>
        <a:p>
          <a:pPr>
            <a:lnSpc>
              <a:spcPct val="100000"/>
            </a:lnSpc>
            <a:defRPr b="1"/>
          </a:pPr>
          <a:r>
            <a:rPr lang="en-US"/>
            <a:t>Empowering Decision-Making</a:t>
          </a:r>
        </a:p>
      </dgm:t>
    </dgm:pt>
    <dgm:pt modelId="{FB996323-A044-4CD3-8720-2F06DDD16473}" type="parTrans" cxnId="{11EE642E-E04F-4754-88F3-0BE70ED47BEA}">
      <dgm:prSet/>
      <dgm:spPr/>
      <dgm:t>
        <a:bodyPr/>
        <a:lstStyle/>
        <a:p>
          <a:endParaRPr lang="en-US"/>
        </a:p>
      </dgm:t>
    </dgm:pt>
    <dgm:pt modelId="{79E5E300-A81F-464F-AC93-78D373205798}" type="sibTrans" cxnId="{11EE642E-E04F-4754-88F3-0BE70ED47BEA}">
      <dgm:prSet/>
      <dgm:spPr/>
      <dgm:t>
        <a:bodyPr/>
        <a:lstStyle/>
        <a:p>
          <a:endParaRPr lang="en-US"/>
        </a:p>
      </dgm:t>
    </dgm:pt>
    <dgm:pt modelId="{975DDEE8-F484-4DE7-A240-80352F1CEBE3}">
      <dgm:prSet/>
      <dgm:spPr/>
      <dgm:t>
        <a:bodyPr/>
        <a:lstStyle/>
        <a:p>
          <a:pPr>
            <a:lnSpc>
              <a:spcPct val="100000"/>
            </a:lnSpc>
          </a:pPr>
          <a:r>
            <a:rPr lang="en-US"/>
            <a:t>The dashboards we created provide clarity and empower stakeholders to make informed decisions based on data.</a:t>
          </a:r>
        </a:p>
      </dgm:t>
    </dgm:pt>
    <dgm:pt modelId="{0CB47516-7223-4069-B3C2-D8FE11939600}" type="parTrans" cxnId="{5C54ED33-D903-4718-B95F-58ED9F767A47}">
      <dgm:prSet/>
      <dgm:spPr/>
      <dgm:t>
        <a:bodyPr/>
        <a:lstStyle/>
        <a:p>
          <a:endParaRPr lang="en-US"/>
        </a:p>
      </dgm:t>
    </dgm:pt>
    <dgm:pt modelId="{4549905A-10CA-4698-935B-20CC9BD6D2E0}" type="sibTrans" cxnId="{5C54ED33-D903-4718-B95F-58ED9F767A47}">
      <dgm:prSet/>
      <dgm:spPr/>
      <dgm:t>
        <a:bodyPr/>
        <a:lstStyle/>
        <a:p>
          <a:endParaRPr lang="en-US"/>
        </a:p>
      </dgm:t>
    </dgm:pt>
    <dgm:pt modelId="{C1ADBB39-E30E-4385-B207-6905F0133B8E}" type="pres">
      <dgm:prSet presAssocID="{843FDA98-BFCD-427F-8CC7-FB8541AB371B}" presName="Name0" presStyleCnt="0">
        <dgm:presLayoutVars>
          <dgm:dir/>
          <dgm:resizeHandles val="exact"/>
        </dgm:presLayoutVars>
      </dgm:prSet>
      <dgm:spPr/>
    </dgm:pt>
    <dgm:pt modelId="{36DB618F-C11C-4DD5-B866-45EAAC9041A9}" type="pres">
      <dgm:prSet presAssocID="{58FDE569-4D13-4FFD-8A65-9A38EB89DB27}" presName="compNode" presStyleCnt="0"/>
      <dgm:spPr/>
    </dgm:pt>
    <dgm:pt modelId="{68C3F22F-7625-4C98-9548-7E95FD87052D}" type="pres">
      <dgm:prSet presAssocID="{58FDE569-4D13-4FFD-8A65-9A38EB89DB27}" presName="pictRect" presStyleLbl="revTx" presStyleIdx="0" presStyleCnt="6">
        <dgm:presLayoutVars>
          <dgm:chMax val="0"/>
          <dgm:bulletEnabled/>
        </dgm:presLayoutVars>
      </dgm:prSet>
      <dgm:spPr/>
    </dgm:pt>
    <dgm:pt modelId="{417EE62F-D402-40C5-ACFF-10446748D9E1}" type="pres">
      <dgm:prSet presAssocID="{58FDE569-4D13-4FFD-8A65-9A38EB89DB27}" presName="textRect" presStyleLbl="revTx" presStyleIdx="1" presStyleCnt="6">
        <dgm:presLayoutVars>
          <dgm:bulletEnabled/>
        </dgm:presLayoutVars>
      </dgm:prSet>
      <dgm:spPr/>
    </dgm:pt>
    <dgm:pt modelId="{28A31282-F0D0-44B1-8586-1F5F5E1126B1}" type="pres">
      <dgm:prSet presAssocID="{7AA4A49E-644A-43B9-9D78-60FC79D09248}" presName="sibTrans" presStyleLbl="sibTrans2D1" presStyleIdx="0" presStyleCnt="0"/>
      <dgm:spPr/>
    </dgm:pt>
    <dgm:pt modelId="{D9C8A08D-0FCA-45A4-B55E-31AB728B4A16}" type="pres">
      <dgm:prSet presAssocID="{275B6997-0254-4B84-A05D-4307BD66B28A}" presName="compNode" presStyleCnt="0"/>
      <dgm:spPr/>
    </dgm:pt>
    <dgm:pt modelId="{7C86699A-B51B-47A2-9AFA-A3643F17E998}" type="pres">
      <dgm:prSet presAssocID="{275B6997-0254-4B84-A05D-4307BD66B28A}" presName="pictRect" presStyleLbl="revTx" presStyleIdx="2" presStyleCnt="6">
        <dgm:presLayoutVars>
          <dgm:chMax val="0"/>
          <dgm:bulletEnabled/>
        </dgm:presLayoutVars>
      </dgm:prSet>
      <dgm:spPr/>
    </dgm:pt>
    <dgm:pt modelId="{EE1D01EF-69C4-405E-9567-868C0EE16699}" type="pres">
      <dgm:prSet presAssocID="{275B6997-0254-4B84-A05D-4307BD66B28A}" presName="textRect" presStyleLbl="revTx" presStyleIdx="3" presStyleCnt="6">
        <dgm:presLayoutVars>
          <dgm:bulletEnabled/>
        </dgm:presLayoutVars>
      </dgm:prSet>
      <dgm:spPr/>
    </dgm:pt>
    <dgm:pt modelId="{90A8A84F-E972-4032-89A8-1CD0C5D8D29B}" type="pres">
      <dgm:prSet presAssocID="{9697D61F-1E05-440E-B035-8D6F6E4E63A3}" presName="sibTrans" presStyleLbl="sibTrans2D1" presStyleIdx="0" presStyleCnt="0"/>
      <dgm:spPr/>
    </dgm:pt>
    <dgm:pt modelId="{20B97E6C-12F6-4CC6-A7EA-4D428F40A58F}" type="pres">
      <dgm:prSet presAssocID="{572C27CD-635A-462E-9F3C-A16476CA6131}" presName="compNode" presStyleCnt="0"/>
      <dgm:spPr/>
    </dgm:pt>
    <dgm:pt modelId="{366585F6-71A8-4966-BE01-C5518D1D488F}" type="pres">
      <dgm:prSet presAssocID="{572C27CD-635A-462E-9F3C-A16476CA6131}" presName="pictRect" presStyleLbl="revTx" presStyleIdx="4" presStyleCnt="6">
        <dgm:presLayoutVars>
          <dgm:chMax val="0"/>
          <dgm:bulletEnabled/>
        </dgm:presLayoutVars>
      </dgm:prSet>
      <dgm:spPr/>
    </dgm:pt>
    <dgm:pt modelId="{E77FF375-51B8-4412-B28B-D5B3291E0FBE}" type="pres">
      <dgm:prSet presAssocID="{572C27CD-635A-462E-9F3C-A16476CA6131}" presName="textRect" presStyleLbl="revTx" presStyleIdx="5" presStyleCnt="6">
        <dgm:presLayoutVars>
          <dgm:bulletEnabled/>
        </dgm:presLayoutVars>
      </dgm:prSet>
      <dgm:spPr/>
    </dgm:pt>
  </dgm:ptLst>
  <dgm:cxnLst>
    <dgm:cxn modelId="{7143950A-CB49-406C-AE85-E8BDC5D033E5}" srcId="{843FDA98-BFCD-427F-8CC7-FB8541AB371B}" destId="{58FDE569-4D13-4FFD-8A65-9A38EB89DB27}" srcOrd="0" destOrd="0" parTransId="{4093960E-D852-4941-A56B-2D34C38481FD}" sibTransId="{7AA4A49E-644A-43B9-9D78-60FC79D09248}"/>
    <dgm:cxn modelId="{235A791F-A0FF-4F9A-9814-5326B3622060}" type="presOf" srcId="{F143A253-D510-4BB0-8E18-8FB7E5166A2D}" destId="{EE1D01EF-69C4-405E-9567-868C0EE16699}" srcOrd="0" destOrd="0" presId="urn:microsoft.com/office/officeart/2024/3/layout/hArchList1"/>
    <dgm:cxn modelId="{11EE642E-E04F-4754-88F3-0BE70ED47BEA}" srcId="{843FDA98-BFCD-427F-8CC7-FB8541AB371B}" destId="{572C27CD-635A-462E-9F3C-A16476CA6131}" srcOrd="2" destOrd="0" parTransId="{FB996323-A044-4CD3-8720-2F06DDD16473}" sibTransId="{79E5E300-A81F-464F-AC93-78D373205798}"/>
    <dgm:cxn modelId="{5C54ED33-D903-4718-B95F-58ED9F767A47}" srcId="{572C27CD-635A-462E-9F3C-A16476CA6131}" destId="{975DDEE8-F484-4DE7-A240-80352F1CEBE3}" srcOrd="0" destOrd="0" parTransId="{0CB47516-7223-4069-B3C2-D8FE11939600}" sibTransId="{4549905A-10CA-4698-935B-20CC9BD6D2E0}"/>
    <dgm:cxn modelId="{D25D1840-BAC5-478A-9041-FD35509AEBDF}" srcId="{275B6997-0254-4B84-A05D-4307BD66B28A}" destId="{F143A253-D510-4BB0-8E18-8FB7E5166A2D}" srcOrd="0" destOrd="0" parTransId="{7F373AAE-394A-44BC-8817-5F97C46C5091}" sibTransId="{1DDC1BEA-403B-4E7A-99CA-EAB99C0D623C}"/>
    <dgm:cxn modelId="{36459871-F6BF-4EC1-B63D-E1848B02EF86}" type="presOf" srcId="{9697D61F-1E05-440E-B035-8D6F6E4E63A3}" destId="{90A8A84F-E972-4032-89A8-1CD0C5D8D29B}" srcOrd="0" destOrd="0" presId="urn:microsoft.com/office/officeart/2024/3/layout/hArchList1"/>
    <dgm:cxn modelId="{EDA72D72-F81F-4843-A797-D0BF977B070F}" type="presOf" srcId="{275B6997-0254-4B84-A05D-4307BD66B28A}" destId="{7C86699A-B51B-47A2-9AFA-A3643F17E998}" srcOrd="0" destOrd="0" presId="urn:microsoft.com/office/officeart/2024/3/layout/hArchList1"/>
    <dgm:cxn modelId="{223EAA86-3AB5-4B3C-9505-B941650293DD}" type="presOf" srcId="{572C27CD-635A-462E-9F3C-A16476CA6131}" destId="{366585F6-71A8-4966-BE01-C5518D1D488F}" srcOrd="0" destOrd="0" presId="urn:microsoft.com/office/officeart/2024/3/layout/hArchList1"/>
    <dgm:cxn modelId="{C812A989-67BE-4F7F-9DEF-DEE53F0CB706}" type="presOf" srcId="{7AA4A49E-644A-43B9-9D78-60FC79D09248}" destId="{28A31282-F0D0-44B1-8586-1F5F5E1126B1}" srcOrd="0" destOrd="0" presId="urn:microsoft.com/office/officeart/2024/3/layout/hArchList1"/>
    <dgm:cxn modelId="{872BCE8D-0961-48D4-9CFB-051A27A75D3A}" type="presOf" srcId="{843FDA98-BFCD-427F-8CC7-FB8541AB371B}" destId="{C1ADBB39-E30E-4385-B207-6905F0133B8E}" srcOrd="0" destOrd="0" presId="urn:microsoft.com/office/officeart/2024/3/layout/hArchList1"/>
    <dgm:cxn modelId="{5D6F5DBF-5E8A-4C53-B290-FCB100150630}" srcId="{58FDE569-4D13-4FFD-8A65-9A38EB89DB27}" destId="{F64DA9FA-2E87-4126-83E6-6A444F43787D}" srcOrd="0" destOrd="0" parTransId="{4A8C1D83-29B1-4703-9021-23EBF18FBCC0}" sibTransId="{16CEFED0-9E15-4BE3-A8F4-0E5FCDE2232B}"/>
    <dgm:cxn modelId="{F7104BC6-B453-406C-B4FC-5A9F0608C2C8}" type="presOf" srcId="{58FDE569-4D13-4FFD-8A65-9A38EB89DB27}" destId="{68C3F22F-7625-4C98-9548-7E95FD87052D}" srcOrd="0" destOrd="0" presId="urn:microsoft.com/office/officeart/2024/3/layout/hArchList1"/>
    <dgm:cxn modelId="{4E0FD3D4-E3AA-4669-9868-2D49B8C48F04}" srcId="{843FDA98-BFCD-427F-8CC7-FB8541AB371B}" destId="{275B6997-0254-4B84-A05D-4307BD66B28A}" srcOrd="1" destOrd="0" parTransId="{BE97B6E2-BE10-4B70-9E29-C3333BE9123D}" sibTransId="{9697D61F-1E05-440E-B035-8D6F6E4E63A3}"/>
    <dgm:cxn modelId="{8D919FD6-52EF-4D48-A226-7C27F2F5A70B}" type="presOf" srcId="{975DDEE8-F484-4DE7-A240-80352F1CEBE3}" destId="{E77FF375-51B8-4412-B28B-D5B3291E0FBE}" srcOrd="0" destOrd="0" presId="urn:microsoft.com/office/officeart/2024/3/layout/hArchList1"/>
    <dgm:cxn modelId="{A7D44BFF-DD8A-429B-BB35-E83ADC2121F4}" type="presOf" srcId="{F64DA9FA-2E87-4126-83E6-6A444F43787D}" destId="{417EE62F-D402-40C5-ACFF-10446748D9E1}" srcOrd="0" destOrd="0" presId="urn:microsoft.com/office/officeart/2024/3/layout/hArchList1"/>
    <dgm:cxn modelId="{D78F5B42-1E64-419F-B1D6-CFFA7F020D29}" type="presParOf" srcId="{C1ADBB39-E30E-4385-B207-6905F0133B8E}" destId="{36DB618F-C11C-4DD5-B866-45EAAC9041A9}" srcOrd="0" destOrd="0" presId="urn:microsoft.com/office/officeart/2024/3/layout/hArchList1"/>
    <dgm:cxn modelId="{68FD5B8E-D0D1-4BA8-83E4-9FE935202DD3}" type="presParOf" srcId="{36DB618F-C11C-4DD5-B866-45EAAC9041A9}" destId="{68C3F22F-7625-4C98-9548-7E95FD87052D}" srcOrd="0" destOrd="0" presId="urn:microsoft.com/office/officeart/2024/3/layout/hArchList1"/>
    <dgm:cxn modelId="{38D138E6-0D6D-4F1B-BAC8-12D081AB292A}" type="presParOf" srcId="{36DB618F-C11C-4DD5-B866-45EAAC9041A9}" destId="{417EE62F-D402-40C5-ACFF-10446748D9E1}" srcOrd="1" destOrd="0" presId="urn:microsoft.com/office/officeart/2024/3/layout/hArchList1"/>
    <dgm:cxn modelId="{41DADB51-24FE-4C49-BAFB-12B0D96809A9}" type="presParOf" srcId="{C1ADBB39-E30E-4385-B207-6905F0133B8E}" destId="{28A31282-F0D0-44B1-8586-1F5F5E1126B1}" srcOrd="1" destOrd="0" presId="urn:microsoft.com/office/officeart/2024/3/layout/hArchList1"/>
    <dgm:cxn modelId="{6292B63C-6485-4846-9DDB-2C3B616DDF50}" type="presParOf" srcId="{C1ADBB39-E30E-4385-B207-6905F0133B8E}" destId="{D9C8A08D-0FCA-45A4-B55E-31AB728B4A16}" srcOrd="2" destOrd="0" presId="urn:microsoft.com/office/officeart/2024/3/layout/hArchList1"/>
    <dgm:cxn modelId="{365F6A3A-9DC2-40B7-A5A7-B9C6DA5AAA28}" type="presParOf" srcId="{D9C8A08D-0FCA-45A4-B55E-31AB728B4A16}" destId="{7C86699A-B51B-47A2-9AFA-A3643F17E998}" srcOrd="0" destOrd="0" presId="urn:microsoft.com/office/officeart/2024/3/layout/hArchList1"/>
    <dgm:cxn modelId="{B0CA0387-B008-4C98-BE14-AC40CB191019}" type="presParOf" srcId="{D9C8A08D-0FCA-45A4-B55E-31AB728B4A16}" destId="{EE1D01EF-69C4-405E-9567-868C0EE16699}" srcOrd="1" destOrd="0" presId="urn:microsoft.com/office/officeart/2024/3/layout/hArchList1"/>
    <dgm:cxn modelId="{B785EDB2-7389-4A91-B8CA-D45850376149}" type="presParOf" srcId="{C1ADBB39-E30E-4385-B207-6905F0133B8E}" destId="{90A8A84F-E972-4032-89A8-1CD0C5D8D29B}" srcOrd="3" destOrd="0" presId="urn:microsoft.com/office/officeart/2024/3/layout/hArchList1"/>
    <dgm:cxn modelId="{77358145-57DA-463D-B679-30AF7950D650}" type="presParOf" srcId="{C1ADBB39-E30E-4385-B207-6905F0133B8E}" destId="{20B97E6C-12F6-4CC6-A7EA-4D428F40A58F}" srcOrd="4" destOrd="0" presId="urn:microsoft.com/office/officeart/2024/3/layout/hArchList1"/>
    <dgm:cxn modelId="{5A59C176-361D-48D1-8297-E2D152F36447}" type="presParOf" srcId="{20B97E6C-12F6-4CC6-A7EA-4D428F40A58F}" destId="{366585F6-71A8-4966-BE01-C5518D1D488F}" srcOrd="0" destOrd="0" presId="urn:microsoft.com/office/officeart/2024/3/layout/hArchList1"/>
    <dgm:cxn modelId="{120FEFAD-5550-4231-A409-F4DDE9E189D3}" type="presParOf" srcId="{20B97E6C-12F6-4CC6-A7EA-4D428F40A58F}" destId="{E77FF375-51B8-4412-B28B-D5B3291E0FBE}"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701BF0-9902-4FC1-9F30-9BE9FE96622F}">
      <dsp:nvSpPr>
        <dsp:cNvPr id="0" name=""/>
        <dsp:cNvSpPr/>
      </dsp:nvSpPr>
      <dsp:spPr>
        <a:xfrm>
          <a:off x="0" y="0"/>
          <a:ext cx="1822728" cy="1822728"/>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24001" r="13498" b="-3"/>
          <a:stretch>
            <a:fillRect l="-30000" r="-30000"/>
          </a:stretch>
        </a:blipFill>
        <a:ln>
          <a:noFill/>
        </a:ln>
        <a:effectLst/>
      </dsp:spPr>
      <dsp:style>
        <a:lnRef idx="0">
          <a:scrgbClr r="0" g="0" b="0"/>
        </a:lnRef>
        <a:fillRef idx="3">
          <a:scrgbClr r="0" g="0" b="0"/>
        </a:fillRef>
        <a:effectRef idx="2">
          <a:scrgbClr r="0" g="0" b="0"/>
        </a:effectRef>
        <a:fontRef idx="minor">
          <a:schemeClr val="lt1"/>
        </a:fontRef>
      </dsp:style>
    </dsp:sp>
    <dsp:sp modelId="{74D0DDD2-A2A5-46E3-A336-FFF31652DCE1}">
      <dsp:nvSpPr>
        <dsp:cNvPr id="0" name=""/>
        <dsp:cNvSpPr/>
      </dsp:nvSpPr>
      <dsp:spPr>
        <a:xfrm>
          <a:off x="2002728" y="0"/>
          <a:ext cx="3544041" cy="3366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90000"/>
            </a:lnSpc>
            <a:spcBef>
              <a:spcPct val="0"/>
            </a:spcBef>
            <a:spcAft>
              <a:spcPct val="35000"/>
            </a:spcAft>
            <a:buNone/>
            <a:defRPr b="1"/>
          </a:pPr>
          <a:r>
            <a:rPr lang="en-IN" sz="1800" kern="1200"/>
            <a:t>Enhanced Data Understanding</a:t>
          </a:r>
        </a:p>
      </dsp:txBody>
      <dsp:txXfrm>
        <a:off x="2002728" y="0"/>
        <a:ext cx="3544041" cy="336690"/>
      </dsp:txXfrm>
    </dsp:sp>
    <dsp:sp modelId="{29C578F8-5FFD-4E58-ABDB-2AEF09C0D1DC}">
      <dsp:nvSpPr>
        <dsp:cNvPr id="0" name=""/>
        <dsp:cNvSpPr/>
      </dsp:nvSpPr>
      <dsp:spPr>
        <a:xfrm>
          <a:off x="2002728" y="336690"/>
          <a:ext cx="3544041" cy="14860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90000"/>
            </a:lnSpc>
            <a:spcBef>
              <a:spcPct val="0"/>
            </a:spcBef>
            <a:spcAft>
              <a:spcPct val="35000"/>
            </a:spcAft>
            <a:buNone/>
          </a:pPr>
          <a:r>
            <a:rPr lang="en-IN" sz="1400" kern="1200"/>
            <a:t>Our project aims to improve clarity and insights from data, enabling stakeholders to make informed decisions.</a:t>
          </a:r>
        </a:p>
      </dsp:txBody>
      <dsp:txXfrm>
        <a:off x="2002728" y="336690"/>
        <a:ext cx="3544041" cy="1486037"/>
      </dsp:txXfrm>
    </dsp:sp>
    <dsp:sp modelId="{14DAB267-6D34-41B4-9A4F-4B4B85F52EE6}">
      <dsp:nvSpPr>
        <dsp:cNvPr id="0" name=""/>
        <dsp:cNvSpPr/>
      </dsp:nvSpPr>
      <dsp:spPr>
        <a:xfrm>
          <a:off x="0" y="1968547"/>
          <a:ext cx="1822728" cy="1822728"/>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33250" r="1" b="2"/>
          <a:stretch>
            <a:fillRect l="-25000" r="-25000"/>
          </a:stretch>
        </a:blipFill>
        <a:ln>
          <a:noFill/>
        </a:ln>
        <a:effectLst/>
      </dsp:spPr>
      <dsp:style>
        <a:lnRef idx="0">
          <a:scrgbClr r="0" g="0" b="0"/>
        </a:lnRef>
        <a:fillRef idx="3">
          <a:scrgbClr r="0" g="0" b="0"/>
        </a:fillRef>
        <a:effectRef idx="2">
          <a:scrgbClr r="0" g="0" b="0"/>
        </a:effectRef>
        <a:fontRef idx="minor">
          <a:schemeClr val="lt1"/>
        </a:fontRef>
      </dsp:style>
    </dsp:sp>
    <dsp:sp modelId="{28A7DB51-E729-47B6-8FEA-AF8662F5F7E6}">
      <dsp:nvSpPr>
        <dsp:cNvPr id="0" name=""/>
        <dsp:cNvSpPr/>
      </dsp:nvSpPr>
      <dsp:spPr>
        <a:xfrm>
          <a:off x="2002728" y="1968547"/>
          <a:ext cx="3544041" cy="3366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90000"/>
            </a:lnSpc>
            <a:spcBef>
              <a:spcPct val="0"/>
            </a:spcBef>
            <a:spcAft>
              <a:spcPct val="35000"/>
            </a:spcAft>
            <a:buNone/>
            <a:defRPr b="1"/>
          </a:pPr>
          <a:r>
            <a:rPr lang="en-IN" sz="1800" kern="1200"/>
            <a:t>Improved Decision-Making</a:t>
          </a:r>
        </a:p>
      </dsp:txBody>
      <dsp:txXfrm>
        <a:off x="2002728" y="1968547"/>
        <a:ext cx="3544041" cy="336690"/>
      </dsp:txXfrm>
    </dsp:sp>
    <dsp:sp modelId="{58062384-3D12-4304-88E1-98D9AF19074F}">
      <dsp:nvSpPr>
        <dsp:cNvPr id="0" name=""/>
        <dsp:cNvSpPr/>
      </dsp:nvSpPr>
      <dsp:spPr>
        <a:xfrm>
          <a:off x="2002728" y="2305237"/>
          <a:ext cx="3544041" cy="14860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90000"/>
            </a:lnSpc>
            <a:spcBef>
              <a:spcPct val="0"/>
            </a:spcBef>
            <a:spcAft>
              <a:spcPct val="35000"/>
            </a:spcAft>
            <a:buNone/>
          </a:pPr>
          <a:r>
            <a:rPr lang="en-IN" sz="1400" kern="1200"/>
            <a:t>We expect our work to elevate decision-making capabilities through better data interpretation and analysis.</a:t>
          </a:r>
        </a:p>
      </dsp:txBody>
      <dsp:txXfrm>
        <a:off x="2002728" y="2305237"/>
        <a:ext cx="3544041" cy="1486037"/>
      </dsp:txXfrm>
    </dsp:sp>
    <dsp:sp modelId="{F1E5B348-25F0-493A-97BD-49806FF8A555}">
      <dsp:nvSpPr>
        <dsp:cNvPr id="0" name=""/>
        <dsp:cNvSpPr/>
      </dsp:nvSpPr>
      <dsp:spPr>
        <a:xfrm>
          <a:off x="0" y="3937094"/>
          <a:ext cx="1822728" cy="1822728"/>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20339" r="12912" b="2"/>
          <a:stretch>
            <a:fillRect l="-25000" r="-25000"/>
          </a:stretch>
        </a:blipFill>
        <a:ln>
          <a:noFill/>
        </a:ln>
        <a:effectLst/>
      </dsp:spPr>
      <dsp:style>
        <a:lnRef idx="0">
          <a:scrgbClr r="0" g="0" b="0"/>
        </a:lnRef>
        <a:fillRef idx="3">
          <a:scrgbClr r="0" g="0" b="0"/>
        </a:fillRef>
        <a:effectRef idx="2">
          <a:scrgbClr r="0" g="0" b="0"/>
        </a:effectRef>
        <a:fontRef idx="minor">
          <a:schemeClr val="lt1"/>
        </a:fontRef>
      </dsp:style>
    </dsp:sp>
    <dsp:sp modelId="{35F333F1-E8C9-47D5-A442-35601C0FB276}">
      <dsp:nvSpPr>
        <dsp:cNvPr id="0" name=""/>
        <dsp:cNvSpPr/>
      </dsp:nvSpPr>
      <dsp:spPr>
        <a:xfrm>
          <a:off x="2002728" y="3937094"/>
          <a:ext cx="3544041" cy="3366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90000"/>
            </a:lnSpc>
            <a:spcBef>
              <a:spcPct val="0"/>
            </a:spcBef>
            <a:spcAft>
              <a:spcPct val="35000"/>
            </a:spcAft>
            <a:buNone/>
            <a:defRPr b="1"/>
          </a:pPr>
          <a:r>
            <a:rPr lang="en-IN" sz="1800" kern="1200"/>
            <a:t>Overall Project Impact</a:t>
          </a:r>
        </a:p>
      </dsp:txBody>
      <dsp:txXfrm>
        <a:off x="2002728" y="3937094"/>
        <a:ext cx="3544041" cy="336690"/>
      </dsp:txXfrm>
    </dsp:sp>
    <dsp:sp modelId="{B7A582D0-A598-4323-A3B1-7ADC33C82331}">
      <dsp:nvSpPr>
        <dsp:cNvPr id="0" name=""/>
        <dsp:cNvSpPr/>
      </dsp:nvSpPr>
      <dsp:spPr>
        <a:xfrm>
          <a:off x="2002728" y="4273784"/>
          <a:ext cx="3544041" cy="14860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90000"/>
            </a:lnSpc>
            <a:spcBef>
              <a:spcPct val="0"/>
            </a:spcBef>
            <a:spcAft>
              <a:spcPct val="35000"/>
            </a:spcAft>
            <a:buNone/>
          </a:pPr>
          <a:r>
            <a:rPr lang="en-IN" sz="1400" kern="1200"/>
            <a:t>The anticipated outcomes will lead to greater efficiency and effectiveness in processes and strategies.</a:t>
          </a:r>
        </a:p>
      </dsp:txBody>
      <dsp:txXfrm>
        <a:off x="2002728" y="4273784"/>
        <a:ext cx="3544041" cy="14860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C3F22F-7625-4C98-9548-7E95FD87052D}">
      <dsp:nvSpPr>
        <dsp:cNvPr id="0" name=""/>
        <dsp:cNvSpPr/>
      </dsp:nvSpPr>
      <dsp:spPr>
        <a:xfrm>
          <a:off x="0" y="0"/>
          <a:ext cx="3403282" cy="6249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Challenging Journey</a:t>
          </a:r>
        </a:p>
      </dsp:txBody>
      <dsp:txXfrm>
        <a:off x="0" y="0"/>
        <a:ext cx="3403282" cy="624969"/>
      </dsp:txXfrm>
    </dsp:sp>
    <dsp:sp modelId="{417EE62F-D402-40C5-ACFF-10446748D9E1}">
      <dsp:nvSpPr>
        <dsp:cNvPr id="0" name=""/>
        <dsp:cNvSpPr/>
      </dsp:nvSpPr>
      <dsp:spPr>
        <a:xfrm>
          <a:off x="0" y="624969"/>
          <a:ext cx="3403282" cy="1887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Our journey in data visualization faced numerous challenges, pushing us to innovate and improve our skills.</a:t>
          </a:r>
        </a:p>
      </dsp:txBody>
      <dsp:txXfrm>
        <a:off x="0" y="624969"/>
        <a:ext cx="3403282" cy="1887445"/>
      </dsp:txXfrm>
    </dsp:sp>
    <dsp:sp modelId="{7C86699A-B51B-47A2-9AFA-A3643F17E998}">
      <dsp:nvSpPr>
        <dsp:cNvPr id="0" name=""/>
        <dsp:cNvSpPr/>
      </dsp:nvSpPr>
      <dsp:spPr>
        <a:xfrm>
          <a:off x="3743610" y="0"/>
          <a:ext cx="3403282" cy="6249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Rewarding Insights</a:t>
          </a:r>
        </a:p>
      </dsp:txBody>
      <dsp:txXfrm>
        <a:off x="3743610" y="0"/>
        <a:ext cx="3403282" cy="624969"/>
      </dsp:txXfrm>
    </dsp:sp>
    <dsp:sp modelId="{EE1D01EF-69C4-405E-9567-868C0EE16699}">
      <dsp:nvSpPr>
        <dsp:cNvPr id="0" name=""/>
        <dsp:cNvSpPr/>
      </dsp:nvSpPr>
      <dsp:spPr>
        <a:xfrm>
          <a:off x="3743610" y="624969"/>
          <a:ext cx="3403282" cy="1887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Transforming raw data into meaningful insights has been rewarding, helping us empower decision-makers.</a:t>
          </a:r>
        </a:p>
      </dsp:txBody>
      <dsp:txXfrm>
        <a:off x="3743610" y="624969"/>
        <a:ext cx="3403282" cy="1887445"/>
      </dsp:txXfrm>
    </dsp:sp>
    <dsp:sp modelId="{366585F6-71A8-4966-BE01-C5518D1D488F}">
      <dsp:nvSpPr>
        <dsp:cNvPr id="0" name=""/>
        <dsp:cNvSpPr/>
      </dsp:nvSpPr>
      <dsp:spPr>
        <a:xfrm>
          <a:off x="7487221" y="0"/>
          <a:ext cx="3403282" cy="6249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Empowering Decision-Making</a:t>
          </a:r>
        </a:p>
      </dsp:txBody>
      <dsp:txXfrm>
        <a:off x="7487221" y="0"/>
        <a:ext cx="3403282" cy="624969"/>
      </dsp:txXfrm>
    </dsp:sp>
    <dsp:sp modelId="{E77FF375-51B8-4412-B28B-D5B3291E0FBE}">
      <dsp:nvSpPr>
        <dsp:cNvPr id="0" name=""/>
        <dsp:cNvSpPr/>
      </dsp:nvSpPr>
      <dsp:spPr>
        <a:xfrm>
          <a:off x="7487221" y="624969"/>
          <a:ext cx="3403282" cy="18874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The dashboards we created provide clarity and empower stakeholders to make informed decisions based on data.</a:t>
          </a:r>
        </a:p>
      </dsp:txBody>
      <dsp:txXfrm>
        <a:off x="7487221" y="624969"/>
        <a:ext cx="3403282" cy="1887445"/>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g>
</file>

<file path=ppt/media/image21.png>
</file>

<file path=ppt/media/image22.jpeg>
</file>

<file path=ppt/media/image23.jpg>
</file>

<file path=ppt/media/image24.png>
</file>

<file path=ppt/media/image25.jpeg>
</file>

<file path=ppt/media/image26.jpe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9BCD1A-9EDD-4AC2-B06C-541D4682CC29}" type="datetimeFigureOut">
              <a:rPr lang="en-IN" smtClean="0"/>
              <a:t>04-05-2025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91DF3A-BA21-429B-92A6-D4E29E211E69}" type="slidenum">
              <a:rPr lang="en-IN" smtClean="0"/>
              <a:t>‹#›</a:t>
            </a:fld>
            <a:endParaRPr lang="en-IN"/>
          </a:p>
        </p:txBody>
      </p:sp>
    </p:spTree>
    <p:extLst>
      <p:ext uri="{BB962C8B-B14F-4D97-AF65-F5344CB8AC3E}">
        <p14:creationId xmlns:p14="http://schemas.microsoft.com/office/powerpoint/2010/main" val="12973689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AI-generated content may be incorrect.
---
In this presentation, we will take you through our comprehensive journey in data visualization. We will explore our team dynamics, project objectives, data cleaning processes, exploratory data analysis, and the creation of insightful dashboards.
</a:t>
            </a:r>
          </a:p>
        </p:txBody>
      </p:sp>
      <p:sp>
        <p:nvSpPr>
          <p:cNvPr id="4" name="Slide Number Placeholder 3"/>
          <p:cNvSpPr>
            <a:spLocks noGrp="1"/>
          </p:cNvSpPr>
          <p:nvPr>
            <p:ph type="sldNum" sz="quarter" idx="5"/>
          </p:nvPr>
        </p:nvSpPr>
        <p:spPr/>
        <p:txBody>
          <a:bodyPr/>
          <a:lstStyle/>
          <a:p>
            <a:fld id="{B17A90B8-0ECB-4A2E-931F-5869DDE6B3E7}" type="slidenum">
              <a:rPr lang="en-IN" smtClean="0"/>
              <a:t>1</a:t>
            </a:fld>
            <a:endParaRPr lang="en-IN"/>
          </a:p>
        </p:txBody>
      </p:sp>
    </p:spTree>
    <p:extLst>
      <p:ext uri="{BB962C8B-B14F-4D97-AF65-F5344CB8AC3E}">
        <p14:creationId xmlns:p14="http://schemas.microsoft.com/office/powerpoint/2010/main" val="3248504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Data understanding and cleaning is a critical step in our data visualization journey. It involves collecting, structuring, and preparing data for analysis.</a:t>
            </a:r>
          </a:p>
        </p:txBody>
      </p:sp>
      <p:sp>
        <p:nvSpPr>
          <p:cNvPr id="4" name="Slide Number Placeholder 3"/>
          <p:cNvSpPr>
            <a:spLocks noGrp="1"/>
          </p:cNvSpPr>
          <p:nvPr>
            <p:ph type="sldNum" sz="quarter" idx="5"/>
          </p:nvPr>
        </p:nvSpPr>
        <p:spPr/>
        <p:txBody>
          <a:bodyPr/>
          <a:lstStyle/>
          <a:p>
            <a:fld id="{B17A90B8-0ECB-4A2E-931F-5869DDE6B3E7}" type="slidenum">
              <a:rPr lang="en-IN" smtClean="0"/>
              <a:t>10</a:t>
            </a:fld>
            <a:endParaRPr lang="en-IN"/>
          </a:p>
        </p:txBody>
      </p:sp>
    </p:spTree>
    <p:extLst>
      <p:ext uri="{BB962C8B-B14F-4D97-AF65-F5344CB8AC3E}">
        <p14:creationId xmlns:p14="http://schemas.microsoft.com/office/powerpoint/2010/main" val="17648636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Understanding data structure and formats is essential for effective analysis. This slide discusses the different types of data formats and their implications for visualization.</a:t>
            </a:r>
          </a:p>
        </p:txBody>
      </p:sp>
      <p:sp>
        <p:nvSpPr>
          <p:cNvPr id="4" name="Slide Number Placeholder 3"/>
          <p:cNvSpPr>
            <a:spLocks noGrp="1"/>
          </p:cNvSpPr>
          <p:nvPr>
            <p:ph type="sldNum" sz="quarter" idx="5"/>
          </p:nvPr>
        </p:nvSpPr>
        <p:spPr/>
        <p:txBody>
          <a:bodyPr/>
          <a:lstStyle/>
          <a:p>
            <a:fld id="{B17A90B8-0ECB-4A2E-931F-5869DDE6B3E7}" type="slidenum">
              <a:rPr lang="en-IN" smtClean="0"/>
              <a:t>11</a:t>
            </a:fld>
            <a:endParaRPr lang="en-IN"/>
          </a:p>
        </p:txBody>
      </p:sp>
    </p:spTree>
    <p:extLst>
      <p:ext uri="{BB962C8B-B14F-4D97-AF65-F5344CB8AC3E}">
        <p14:creationId xmlns:p14="http://schemas.microsoft.com/office/powerpoint/2010/main" val="33774551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Initial data cleaning processes help eliminate errors and inconsistencies in our dataset. This section outlines the techniques used to prepare data for further analysis.</a:t>
            </a:r>
          </a:p>
        </p:txBody>
      </p:sp>
      <p:sp>
        <p:nvSpPr>
          <p:cNvPr id="4" name="Slide Number Placeholder 3"/>
          <p:cNvSpPr>
            <a:spLocks noGrp="1"/>
          </p:cNvSpPr>
          <p:nvPr>
            <p:ph type="sldNum" sz="quarter" idx="5"/>
          </p:nvPr>
        </p:nvSpPr>
        <p:spPr/>
        <p:txBody>
          <a:bodyPr/>
          <a:lstStyle/>
          <a:p>
            <a:fld id="{B17A90B8-0ECB-4A2E-931F-5869DDE6B3E7}" type="slidenum">
              <a:rPr lang="en-IN" smtClean="0"/>
              <a:t>12</a:t>
            </a:fld>
            <a:endParaRPr lang="en-IN"/>
          </a:p>
        </p:txBody>
      </p:sp>
    </p:spTree>
    <p:extLst>
      <p:ext uri="{BB962C8B-B14F-4D97-AF65-F5344CB8AC3E}">
        <p14:creationId xmlns:p14="http://schemas.microsoft.com/office/powerpoint/2010/main" val="13271362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Data cleaning and processing ensure that our data is accurate and ready for analysis. This section details the specific steps we take to refine our datasets.</a:t>
            </a:r>
          </a:p>
        </p:txBody>
      </p:sp>
      <p:sp>
        <p:nvSpPr>
          <p:cNvPr id="4" name="Slide Number Placeholder 3"/>
          <p:cNvSpPr>
            <a:spLocks noGrp="1"/>
          </p:cNvSpPr>
          <p:nvPr>
            <p:ph type="sldNum" sz="quarter" idx="5"/>
          </p:nvPr>
        </p:nvSpPr>
        <p:spPr/>
        <p:txBody>
          <a:bodyPr/>
          <a:lstStyle/>
          <a:p>
            <a:fld id="{B17A90B8-0ECB-4A2E-931F-5869DDE6B3E7}" type="slidenum">
              <a:rPr lang="en-IN" smtClean="0"/>
              <a:t>13</a:t>
            </a:fld>
            <a:endParaRPr lang="en-IN"/>
          </a:p>
        </p:txBody>
      </p:sp>
    </p:spTree>
    <p:extLst>
      <p:ext uri="{BB962C8B-B14F-4D97-AF65-F5344CB8AC3E}">
        <p14:creationId xmlns:p14="http://schemas.microsoft.com/office/powerpoint/2010/main" val="11398499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Identifying missing data is crucial for maintaining data integrity. This slide discusses methods to summarize and assess the extent of missing information in our datasets.</a:t>
            </a:r>
          </a:p>
        </p:txBody>
      </p:sp>
      <p:sp>
        <p:nvSpPr>
          <p:cNvPr id="4" name="Slide Number Placeholder 3"/>
          <p:cNvSpPr>
            <a:spLocks noGrp="1"/>
          </p:cNvSpPr>
          <p:nvPr>
            <p:ph type="sldNum" sz="quarter" idx="5"/>
          </p:nvPr>
        </p:nvSpPr>
        <p:spPr/>
        <p:txBody>
          <a:bodyPr/>
          <a:lstStyle/>
          <a:p>
            <a:fld id="{B17A90B8-0ECB-4A2E-931F-5869DDE6B3E7}" type="slidenum">
              <a:rPr lang="en-IN" smtClean="0"/>
              <a:t>14</a:t>
            </a:fld>
            <a:endParaRPr lang="en-IN"/>
          </a:p>
        </p:txBody>
      </p:sp>
    </p:spTree>
    <p:extLst>
      <p:ext uri="{BB962C8B-B14F-4D97-AF65-F5344CB8AC3E}">
        <p14:creationId xmlns:p14="http://schemas.microsoft.com/office/powerpoint/2010/main" val="2883431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Handling missing data requires careful consideration. This section outlines various techniques, such as imputation and deletion, we employ to address missing values.</a:t>
            </a:r>
          </a:p>
        </p:txBody>
      </p:sp>
      <p:sp>
        <p:nvSpPr>
          <p:cNvPr id="4" name="Slide Number Placeholder 3"/>
          <p:cNvSpPr>
            <a:spLocks noGrp="1"/>
          </p:cNvSpPr>
          <p:nvPr>
            <p:ph type="sldNum" sz="quarter" idx="5"/>
          </p:nvPr>
        </p:nvSpPr>
        <p:spPr/>
        <p:txBody>
          <a:bodyPr/>
          <a:lstStyle/>
          <a:p>
            <a:fld id="{B17A90B8-0ECB-4A2E-931F-5869DDE6B3E7}" type="slidenum">
              <a:rPr lang="en-IN" smtClean="0"/>
              <a:t>15</a:t>
            </a:fld>
            <a:endParaRPr lang="en-IN"/>
          </a:p>
        </p:txBody>
      </p:sp>
    </p:spTree>
    <p:extLst>
      <p:ext uri="{BB962C8B-B14F-4D97-AF65-F5344CB8AC3E}">
        <p14:creationId xmlns:p14="http://schemas.microsoft.com/office/powerpoint/2010/main" val="38859416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Familiarizing ourselves with the data and transforming it into suitable formats for analysis is essential. This slide discusses our approach to data transformation.</a:t>
            </a:r>
          </a:p>
        </p:txBody>
      </p:sp>
      <p:sp>
        <p:nvSpPr>
          <p:cNvPr id="4" name="Slide Number Placeholder 3"/>
          <p:cNvSpPr>
            <a:spLocks noGrp="1"/>
          </p:cNvSpPr>
          <p:nvPr>
            <p:ph type="sldNum" sz="quarter" idx="5"/>
          </p:nvPr>
        </p:nvSpPr>
        <p:spPr/>
        <p:txBody>
          <a:bodyPr/>
          <a:lstStyle/>
          <a:p>
            <a:fld id="{B17A90B8-0ECB-4A2E-931F-5869DDE6B3E7}" type="slidenum">
              <a:rPr lang="en-IN" smtClean="0"/>
              <a:t>16</a:t>
            </a:fld>
            <a:endParaRPr lang="en-IN"/>
          </a:p>
        </p:txBody>
      </p:sp>
    </p:spTree>
    <p:extLst>
      <p:ext uri="{BB962C8B-B14F-4D97-AF65-F5344CB8AC3E}">
        <p14:creationId xmlns:p14="http://schemas.microsoft.com/office/powerpoint/2010/main" val="5403848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Exploratory Data Analysis is a vital step in uncovering patterns and insights within the data. This section focuses on techniques and strategies we utilize during our EDA.</a:t>
            </a:r>
          </a:p>
        </p:txBody>
      </p:sp>
      <p:sp>
        <p:nvSpPr>
          <p:cNvPr id="4" name="Slide Number Placeholder 3"/>
          <p:cNvSpPr>
            <a:spLocks noGrp="1"/>
          </p:cNvSpPr>
          <p:nvPr>
            <p:ph type="sldNum" sz="quarter" idx="5"/>
          </p:nvPr>
        </p:nvSpPr>
        <p:spPr/>
        <p:txBody>
          <a:bodyPr/>
          <a:lstStyle/>
          <a:p>
            <a:fld id="{B17A90B8-0ECB-4A2E-931F-5869DDE6B3E7}" type="slidenum">
              <a:rPr lang="en-IN" smtClean="0"/>
              <a:t>17</a:t>
            </a:fld>
            <a:endParaRPr lang="en-IN"/>
          </a:p>
        </p:txBody>
      </p:sp>
    </p:spTree>
    <p:extLst>
      <p:ext uri="{BB962C8B-B14F-4D97-AF65-F5344CB8AC3E}">
        <p14:creationId xmlns:p14="http://schemas.microsoft.com/office/powerpoint/2010/main" val="39104898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We employ various techniques for EDA, such as visualization, summary statistics, and correlation analysis, to gain a deeper understanding of our data.</a:t>
            </a:r>
          </a:p>
        </p:txBody>
      </p:sp>
      <p:sp>
        <p:nvSpPr>
          <p:cNvPr id="4" name="Slide Number Placeholder 3"/>
          <p:cNvSpPr>
            <a:spLocks noGrp="1"/>
          </p:cNvSpPr>
          <p:nvPr>
            <p:ph type="sldNum" sz="quarter" idx="5"/>
          </p:nvPr>
        </p:nvSpPr>
        <p:spPr/>
        <p:txBody>
          <a:bodyPr/>
          <a:lstStyle/>
          <a:p>
            <a:fld id="{B17A90B8-0ECB-4A2E-931F-5869DDE6B3E7}" type="slidenum">
              <a:rPr lang="en-IN" smtClean="0"/>
              <a:t>18</a:t>
            </a:fld>
            <a:endParaRPr lang="en-IN"/>
          </a:p>
        </p:txBody>
      </p:sp>
    </p:spTree>
    <p:extLst>
      <p:ext uri="{BB962C8B-B14F-4D97-AF65-F5344CB8AC3E}">
        <p14:creationId xmlns:p14="http://schemas.microsoft.com/office/powerpoint/2010/main" val="6297621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During EDA, we identify potential issues that may impact our analysis. This slide discusses the strategies we employ to address these challenges effectively.</a:t>
            </a:r>
          </a:p>
        </p:txBody>
      </p:sp>
      <p:sp>
        <p:nvSpPr>
          <p:cNvPr id="4" name="Slide Number Placeholder 3"/>
          <p:cNvSpPr>
            <a:spLocks noGrp="1"/>
          </p:cNvSpPr>
          <p:nvPr>
            <p:ph type="sldNum" sz="quarter" idx="5"/>
          </p:nvPr>
        </p:nvSpPr>
        <p:spPr/>
        <p:txBody>
          <a:bodyPr/>
          <a:lstStyle/>
          <a:p>
            <a:fld id="{B17A90B8-0ECB-4A2E-931F-5869DDE6B3E7}" type="slidenum">
              <a:rPr lang="en-IN" smtClean="0"/>
              <a:t>19</a:t>
            </a:fld>
            <a:endParaRPr lang="en-IN"/>
          </a:p>
        </p:txBody>
      </p:sp>
    </p:spTree>
    <p:extLst>
      <p:ext uri="{BB962C8B-B14F-4D97-AF65-F5344CB8AC3E}">
        <p14:creationId xmlns:p14="http://schemas.microsoft.com/office/powerpoint/2010/main" val="1288392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This presentation will cover seven key areas: Firstly, an introduction to our team and their roles. Secondly, we will discuss the project's objectives and the significance of data visualization. Thirdly, we will dive into data understanding and cleaning processes, followed by exploratory data analysis techniques. Next, we will outline the ETL planning and dashboard creation. Finally, we will present the Looker Studio dashboard.</a:t>
            </a:r>
          </a:p>
        </p:txBody>
      </p:sp>
      <p:sp>
        <p:nvSpPr>
          <p:cNvPr id="4" name="Slide Number Placeholder 3"/>
          <p:cNvSpPr>
            <a:spLocks noGrp="1"/>
          </p:cNvSpPr>
          <p:nvPr>
            <p:ph type="sldNum" sz="quarter" idx="5"/>
          </p:nvPr>
        </p:nvSpPr>
        <p:spPr/>
        <p:txBody>
          <a:bodyPr/>
          <a:lstStyle/>
          <a:p>
            <a:fld id="{B17A90B8-0ECB-4A2E-931F-5869DDE6B3E7}" type="slidenum">
              <a:rPr lang="en-IN" smtClean="0"/>
              <a:t>2</a:t>
            </a:fld>
            <a:endParaRPr lang="en-IN"/>
          </a:p>
        </p:txBody>
      </p:sp>
    </p:spTree>
    <p:extLst>
      <p:ext uri="{BB962C8B-B14F-4D97-AF65-F5344CB8AC3E}">
        <p14:creationId xmlns:p14="http://schemas.microsoft.com/office/powerpoint/2010/main" val="4223298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Conducting EDA provides valuable insights that guide our future analysis and visualization efforts. This section highlights key findings from our exploratory analysis.</a:t>
            </a:r>
          </a:p>
        </p:txBody>
      </p:sp>
      <p:sp>
        <p:nvSpPr>
          <p:cNvPr id="4" name="Slide Number Placeholder 3"/>
          <p:cNvSpPr>
            <a:spLocks noGrp="1"/>
          </p:cNvSpPr>
          <p:nvPr>
            <p:ph type="sldNum" sz="quarter" idx="5"/>
          </p:nvPr>
        </p:nvSpPr>
        <p:spPr/>
        <p:txBody>
          <a:bodyPr/>
          <a:lstStyle/>
          <a:p>
            <a:fld id="{B17A90B8-0ECB-4A2E-931F-5869DDE6B3E7}" type="slidenum">
              <a:rPr lang="en-IN" smtClean="0"/>
              <a:t>20</a:t>
            </a:fld>
            <a:endParaRPr lang="en-IN"/>
          </a:p>
        </p:txBody>
      </p:sp>
    </p:spTree>
    <p:extLst>
      <p:ext uri="{BB962C8B-B14F-4D97-AF65-F5344CB8AC3E}">
        <p14:creationId xmlns:p14="http://schemas.microsoft.com/office/powerpoint/2010/main" val="811522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ETL (Extract, Transform, Load) planning is crucial for creating effective dashboards. This section outlines our approach to building a master table and designing the dashboard.</a:t>
            </a:r>
          </a:p>
        </p:txBody>
      </p:sp>
      <p:sp>
        <p:nvSpPr>
          <p:cNvPr id="4" name="Slide Number Placeholder 3"/>
          <p:cNvSpPr>
            <a:spLocks noGrp="1"/>
          </p:cNvSpPr>
          <p:nvPr>
            <p:ph type="sldNum" sz="quarter" idx="5"/>
          </p:nvPr>
        </p:nvSpPr>
        <p:spPr/>
        <p:txBody>
          <a:bodyPr/>
          <a:lstStyle/>
          <a:p>
            <a:fld id="{B17A90B8-0ECB-4A2E-931F-5869DDE6B3E7}" type="slidenum">
              <a:rPr lang="en-IN" smtClean="0"/>
              <a:t>21</a:t>
            </a:fld>
            <a:endParaRPr lang="en-IN"/>
          </a:p>
        </p:txBody>
      </p:sp>
    </p:spTree>
    <p:extLst>
      <p:ext uri="{BB962C8B-B14F-4D97-AF65-F5344CB8AC3E}">
        <p14:creationId xmlns:p14="http://schemas.microsoft.com/office/powerpoint/2010/main" val="21571824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Creating a master table involves consolidating data from various sources. This slide details the steps taken to ensure that our master table is comprehensive and well-structured.</a:t>
            </a:r>
          </a:p>
        </p:txBody>
      </p:sp>
      <p:sp>
        <p:nvSpPr>
          <p:cNvPr id="4" name="Slide Number Placeholder 3"/>
          <p:cNvSpPr>
            <a:spLocks noGrp="1"/>
          </p:cNvSpPr>
          <p:nvPr>
            <p:ph type="sldNum" sz="quarter" idx="5"/>
          </p:nvPr>
        </p:nvSpPr>
        <p:spPr/>
        <p:txBody>
          <a:bodyPr/>
          <a:lstStyle/>
          <a:p>
            <a:fld id="{B17A90B8-0ECB-4A2E-931F-5869DDE6B3E7}" type="slidenum">
              <a:rPr lang="en-IN" smtClean="0"/>
              <a:t>22</a:t>
            </a:fld>
            <a:endParaRPr lang="en-IN"/>
          </a:p>
        </p:txBody>
      </p:sp>
    </p:spTree>
    <p:extLst>
      <p:ext uri="{BB962C8B-B14F-4D97-AF65-F5344CB8AC3E}">
        <p14:creationId xmlns:p14="http://schemas.microsoft.com/office/powerpoint/2010/main" val="24486348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The dashboard we create from the master table visualizes key metrics and insights. This section presents an overview of the dashboard and its functionalities.</a:t>
            </a:r>
          </a:p>
        </p:txBody>
      </p:sp>
      <p:sp>
        <p:nvSpPr>
          <p:cNvPr id="4" name="Slide Number Placeholder 3"/>
          <p:cNvSpPr>
            <a:spLocks noGrp="1"/>
          </p:cNvSpPr>
          <p:nvPr>
            <p:ph type="sldNum" sz="quarter" idx="5"/>
          </p:nvPr>
        </p:nvSpPr>
        <p:spPr/>
        <p:txBody>
          <a:bodyPr/>
          <a:lstStyle/>
          <a:p>
            <a:fld id="{B17A90B8-0ECB-4A2E-931F-5869DDE6B3E7}" type="slidenum">
              <a:rPr lang="en-IN" smtClean="0"/>
              <a:t>23</a:t>
            </a:fld>
            <a:endParaRPr lang="en-IN"/>
          </a:p>
        </p:txBody>
      </p:sp>
    </p:spTree>
    <p:extLst>
      <p:ext uri="{BB962C8B-B14F-4D97-AF65-F5344CB8AC3E}">
        <p14:creationId xmlns:p14="http://schemas.microsoft.com/office/powerpoint/2010/main" val="39369656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The Looker Studio dashboard is our final product, integrating all our efforts into a user-friendly interface that presents data insights effectively.</a:t>
            </a:r>
          </a:p>
        </p:txBody>
      </p:sp>
      <p:sp>
        <p:nvSpPr>
          <p:cNvPr id="4" name="Slide Number Placeholder 3"/>
          <p:cNvSpPr>
            <a:spLocks noGrp="1"/>
          </p:cNvSpPr>
          <p:nvPr>
            <p:ph type="sldNum" sz="quarter" idx="5"/>
          </p:nvPr>
        </p:nvSpPr>
        <p:spPr/>
        <p:txBody>
          <a:bodyPr/>
          <a:lstStyle/>
          <a:p>
            <a:fld id="{B17A90B8-0ECB-4A2E-931F-5869DDE6B3E7}" type="slidenum">
              <a:rPr lang="en-IN" smtClean="0"/>
              <a:t>24</a:t>
            </a:fld>
            <a:endParaRPr lang="en-IN"/>
          </a:p>
        </p:txBody>
      </p:sp>
    </p:spTree>
    <p:extLst>
      <p:ext uri="{BB962C8B-B14F-4D97-AF65-F5344CB8AC3E}">
        <p14:creationId xmlns:p14="http://schemas.microsoft.com/office/powerpoint/2010/main" val="4159393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Looker Studio provides powerful tools for data visualization. This slide offers an overview of its capabilities and advantages in our dashboard creation.</a:t>
            </a:r>
          </a:p>
        </p:txBody>
      </p:sp>
      <p:sp>
        <p:nvSpPr>
          <p:cNvPr id="4" name="Slide Number Placeholder 3"/>
          <p:cNvSpPr>
            <a:spLocks noGrp="1"/>
          </p:cNvSpPr>
          <p:nvPr>
            <p:ph type="sldNum" sz="quarter" idx="5"/>
          </p:nvPr>
        </p:nvSpPr>
        <p:spPr/>
        <p:txBody>
          <a:bodyPr/>
          <a:lstStyle/>
          <a:p>
            <a:fld id="{B17A90B8-0ECB-4A2E-931F-5869DDE6B3E7}" type="slidenum">
              <a:rPr lang="en-IN" smtClean="0"/>
              <a:t>25</a:t>
            </a:fld>
            <a:endParaRPr lang="en-IN"/>
          </a:p>
        </p:txBody>
      </p:sp>
    </p:spTree>
    <p:extLst>
      <p:ext uri="{BB962C8B-B14F-4D97-AF65-F5344CB8AC3E}">
        <p14:creationId xmlns:p14="http://schemas.microsoft.com/office/powerpoint/2010/main" val="27015104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Our Looker Studio dashboard incorporates various features, including interactive elements, filters, and real-time data updates. This section highlights these functionalities.</a:t>
            </a:r>
          </a:p>
        </p:txBody>
      </p:sp>
      <p:sp>
        <p:nvSpPr>
          <p:cNvPr id="4" name="Slide Number Placeholder 3"/>
          <p:cNvSpPr>
            <a:spLocks noGrp="1"/>
          </p:cNvSpPr>
          <p:nvPr>
            <p:ph type="sldNum" sz="quarter" idx="5"/>
          </p:nvPr>
        </p:nvSpPr>
        <p:spPr/>
        <p:txBody>
          <a:bodyPr/>
          <a:lstStyle/>
          <a:p>
            <a:fld id="{B17A90B8-0ECB-4A2E-931F-5869DDE6B3E7}" type="slidenum">
              <a:rPr lang="en-IN" smtClean="0"/>
              <a:t>26</a:t>
            </a:fld>
            <a:endParaRPr lang="en-IN"/>
          </a:p>
        </p:txBody>
      </p:sp>
    </p:spTree>
    <p:extLst>
      <p:ext uri="{BB962C8B-B14F-4D97-AF65-F5344CB8AC3E}">
        <p14:creationId xmlns:p14="http://schemas.microsoft.com/office/powerpoint/2010/main" val="31429895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In this final section, we will showcase the completed Looker Studio dashboard design, complete with annotations that explain the visual elements and the insights they provide.</a:t>
            </a:r>
          </a:p>
        </p:txBody>
      </p:sp>
      <p:sp>
        <p:nvSpPr>
          <p:cNvPr id="4" name="Slide Number Placeholder 3"/>
          <p:cNvSpPr>
            <a:spLocks noGrp="1"/>
          </p:cNvSpPr>
          <p:nvPr>
            <p:ph type="sldNum" sz="quarter" idx="5"/>
          </p:nvPr>
        </p:nvSpPr>
        <p:spPr/>
        <p:txBody>
          <a:bodyPr/>
          <a:lstStyle/>
          <a:p>
            <a:fld id="{B17A90B8-0ECB-4A2E-931F-5869DDE6B3E7}" type="slidenum">
              <a:rPr lang="en-IN" smtClean="0"/>
              <a:t>27</a:t>
            </a:fld>
            <a:endParaRPr lang="en-IN"/>
          </a:p>
        </p:txBody>
      </p:sp>
    </p:spTree>
    <p:extLst>
      <p:ext uri="{BB962C8B-B14F-4D97-AF65-F5344CB8AC3E}">
        <p14:creationId xmlns:p14="http://schemas.microsoft.com/office/powerpoint/2010/main" val="32080547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In conclusion, our journey in data visualization has been both challenging and rewarding. We have transformed raw data into insightful dashboards that empower decision-making and provide clarity.</a:t>
            </a:r>
          </a:p>
        </p:txBody>
      </p:sp>
      <p:sp>
        <p:nvSpPr>
          <p:cNvPr id="4" name="Slide Number Placeholder 3"/>
          <p:cNvSpPr>
            <a:spLocks noGrp="1"/>
          </p:cNvSpPr>
          <p:nvPr>
            <p:ph type="sldNum" sz="quarter" idx="5"/>
          </p:nvPr>
        </p:nvSpPr>
        <p:spPr/>
        <p:txBody>
          <a:bodyPr/>
          <a:lstStyle/>
          <a:p>
            <a:fld id="{B17A90B8-0ECB-4A2E-931F-5869DDE6B3E7}" type="slidenum">
              <a:rPr lang="en-IN" smtClean="0"/>
              <a:t>28</a:t>
            </a:fld>
            <a:endParaRPr lang="en-IN"/>
          </a:p>
        </p:txBody>
      </p:sp>
    </p:spTree>
    <p:extLst>
      <p:ext uri="{BB962C8B-B14F-4D97-AF65-F5344CB8AC3E}">
        <p14:creationId xmlns:p14="http://schemas.microsoft.com/office/powerpoint/2010/main" val="38561115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This slide invites questions from the audience, allowing for an interactive discussion. It's important to create a welcoming environment where participants feel comfortable asking for clarifications and sharing their insights. Encourage an open dialogue to enrich the learning experience.</a:t>
            </a:r>
          </a:p>
        </p:txBody>
      </p:sp>
      <p:sp>
        <p:nvSpPr>
          <p:cNvPr id="4" name="Slide Number Placeholder 3"/>
          <p:cNvSpPr>
            <a:spLocks noGrp="1"/>
          </p:cNvSpPr>
          <p:nvPr>
            <p:ph type="sldNum" sz="quarter" idx="5"/>
          </p:nvPr>
        </p:nvSpPr>
        <p:spPr/>
        <p:txBody>
          <a:bodyPr/>
          <a:lstStyle/>
          <a:p>
            <a:fld id="{6D91DF3A-BA21-429B-92A6-D4E29E211E69}" type="slidenum">
              <a:rPr lang="en-IN" smtClean="0"/>
              <a:t>29</a:t>
            </a:fld>
            <a:endParaRPr lang="en-IN"/>
          </a:p>
        </p:txBody>
      </p:sp>
    </p:spTree>
    <p:extLst>
      <p:ext uri="{BB962C8B-B14F-4D97-AF65-F5344CB8AC3E}">
        <p14:creationId xmlns:p14="http://schemas.microsoft.com/office/powerpoint/2010/main" val="2614791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Our team is a diverse group of professionals dedicated to data visualization. Each member brings unique expertise, and together we work collaboratively to achieve our project goals.</a:t>
            </a:r>
          </a:p>
        </p:txBody>
      </p:sp>
      <p:sp>
        <p:nvSpPr>
          <p:cNvPr id="4" name="Slide Number Placeholder 3"/>
          <p:cNvSpPr>
            <a:spLocks noGrp="1"/>
          </p:cNvSpPr>
          <p:nvPr>
            <p:ph type="sldNum" sz="quarter" idx="5"/>
          </p:nvPr>
        </p:nvSpPr>
        <p:spPr/>
        <p:txBody>
          <a:bodyPr/>
          <a:lstStyle/>
          <a:p>
            <a:fld id="{B17A90B8-0ECB-4A2E-931F-5869DDE6B3E7}" type="slidenum">
              <a:rPr lang="en-IN" smtClean="0"/>
              <a:t>3</a:t>
            </a:fld>
            <a:endParaRPr lang="en-IN"/>
          </a:p>
        </p:txBody>
      </p:sp>
    </p:spTree>
    <p:extLst>
      <p:ext uri="{BB962C8B-B14F-4D97-AF65-F5344CB8AC3E}">
        <p14:creationId xmlns:p14="http://schemas.microsoft.com/office/powerpoint/2010/main" val="12612644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This slide expresses gratitude to the audience for their attention and participation. Acknowledge the value of their engagement in the project and offer your contact details for any further questions or discussions. Ending on a positive note fosters good relationships for future interactions.</a:t>
            </a:r>
          </a:p>
        </p:txBody>
      </p:sp>
      <p:sp>
        <p:nvSpPr>
          <p:cNvPr id="4" name="Slide Number Placeholder 3"/>
          <p:cNvSpPr>
            <a:spLocks noGrp="1"/>
          </p:cNvSpPr>
          <p:nvPr>
            <p:ph type="sldNum" sz="quarter" idx="5"/>
          </p:nvPr>
        </p:nvSpPr>
        <p:spPr/>
        <p:txBody>
          <a:bodyPr/>
          <a:lstStyle/>
          <a:p>
            <a:fld id="{6D91DF3A-BA21-429B-92A6-D4E29E211E69}" type="slidenum">
              <a:rPr lang="en-IN" smtClean="0"/>
              <a:t>30</a:t>
            </a:fld>
            <a:endParaRPr lang="en-IN"/>
          </a:p>
        </p:txBody>
      </p:sp>
    </p:spTree>
    <p:extLst>
      <p:ext uri="{BB962C8B-B14F-4D97-AF65-F5344CB8AC3E}">
        <p14:creationId xmlns:p14="http://schemas.microsoft.com/office/powerpoint/2010/main" val="3485210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In this slide, we will introduce the core members of our team, detailing their backgrounds and how their individual skills contribute to the project's success.</a:t>
            </a:r>
          </a:p>
        </p:txBody>
      </p:sp>
      <p:sp>
        <p:nvSpPr>
          <p:cNvPr id="4" name="Slide Number Placeholder 3"/>
          <p:cNvSpPr>
            <a:spLocks noGrp="1"/>
          </p:cNvSpPr>
          <p:nvPr>
            <p:ph type="sldNum" sz="quarter" idx="5"/>
          </p:nvPr>
        </p:nvSpPr>
        <p:spPr/>
        <p:txBody>
          <a:bodyPr/>
          <a:lstStyle/>
          <a:p>
            <a:fld id="{B17A90B8-0ECB-4A2E-931F-5869DDE6B3E7}" type="slidenum">
              <a:rPr lang="en-IN" smtClean="0"/>
              <a:t>4</a:t>
            </a:fld>
            <a:endParaRPr lang="en-IN"/>
          </a:p>
        </p:txBody>
      </p:sp>
    </p:spTree>
    <p:extLst>
      <p:ext uri="{BB962C8B-B14F-4D97-AF65-F5344CB8AC3E}">
        <p14:creationId xmlns:p14="http://schemas.microsoft.com/office/powerpoint/2010/main" val="6959437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Collaboration is key to our team's success. In this section, we will discuss our collaborative efforts and significant achievements that have propelled our project forward.</a:t>
            </a:r>
          </a:p>
        </p:txBody>
      </p:sp>
      <p:sp>
        <p:nvSpPr>
          <p:cNvPr id="4" name="Slide Number Placeholder 3"/>
          <p:cNvSpPr>
            <a:spLocks noGrp="1"/>
          </p:cNvSpPr>
          <p:nvPr>
            <p:ph type="sldNum" sz="quarter" idx="5"/>
          </p:nvPr>
        </p:nvSpPr>
        <p:spPr/>
        <p:txBody>
          <a:bodyPr/>
          <a:lstStyle/>
          <a:p>
            <a:fld id="{B17A90B8-0ECB-4A2E-931F-5869DDE6B3E7}" type="slidenum">
              <a:rPr lang="en-IN" smtClean="0"/>
              <a:t>5</a:t>
            </a:fld>
            <a:endParaRPr lang="en-IN"/>
          </a:p>
        </p:txBody>
      </p:sp>
    </p:spTree>
    <p:extLst>
      <p:ext uri="{BB962C8B-B14F-4D97-AF65-F5344CB8AC3E}">
        <p14:creationId xmlns:p14="http://schemas.microsoft.com/office/powerpoint/2010/main" val="23264564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The project's objectives guide our work and help us measure success. This section outlines the vision and goals that underpin our data visualization initiatives.</a:t>
            </a:r>
          </a:p>
        </p:txBody>
      </p:sp>
      <p:sp>
        <p:nvSpPr>
          <p:cNvPr id="4" name="Slide Number Placeholder 3"/>
          <p:cNvSpPr>
            <a:spLocks noGrp="1"/>
          </p:cNvSpPr>
          <p:nvPr>
            <p:ph type="sldNum" sz="quarter" idx="5"/>
          </p:nvPr>
        </p:nvSpPr>
        <p:spPr/>
        <p:txBody>
          <a:bodyPr/>
          <a:lstStyle/>
          <a:p>
            <a:fld id="{B17A90B8-0ECB-4A2E-931F-5869DDE6B3E7}" type="slidenum">
              <a:rPr lang="en-IN" smtClean="0"/>
              <a:t>6</a:t>
            </a:fld>
            <a:endParaRPr lang="en-IN"/>
          </a:p>
        </p:txBody>
      </p:sp>
    </p:spTree>
    <p:extLst>
      <p:ext uri="{BB962C8B-B14F-4D97-AF65-F5344CB8AC3E}">
        <p14:creationId xmlns:p14="http://schemas.microsoft.com/office/powerpoint/2010/main" val="2983987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Our project aims to create insightful visual representations of data that drive decision-making. This slide discusses the overall vision and specific goals of the project.</a:t>
            </a:r>
          </a:p>
        </p:txBody>
      </p:sp>
      <p:sp>
        <p:nvSpPr>
          <p:cNvPr id="4" name="Slide Number Placeholder 3"/>
          <p:cNvSpPr>
            <a:spLocks noGrp="1"/>
          </p:cNvSpPr>
          <p:nvPr>
            <p:ph type="sldNum" sz="quarter" idx="5"/>
          </p:nvPr>
        </p:nvSpPr>
        <p:spPr/>
        <p:txBody>
          <a:bodyPr/>
          <a:lstStyle/>
          <a:p>
            <a:fld id="{B17A90B8-0ECB-4A2E-931F-5869DDE6B3E7}" type="slidenum">
              <a:rPr lang="en-IN" smtClean="0"/>
              <a:t>7</a:t>
            </a:fld>
            <a:endParaRPr lang="en-IN"/>
          </a:p>
        </p:txBody>
      </p:sp>
    </p:spTree>
    <p:extLst>
      <p:ext uri="{BB962C8B-B14F-4D97-AF65-F5344CB8AC3E}">
        <p14:creationId xmlns:p14="http://schemas.microsoft.com/office/powerpoint/2010/main" val="21052989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Data visualization plays a crucial role in transforming complex data into understandable insights. Here, we will discuss why effective visualization is essential for communication and analysis.</a:t>
            </a:r>
          </a:p>
        </p:txBody>
      </p:sp>
      <p:sp>
        <p:nvSpPr>
          <p:cNvPr id="4" name="Slide Number Placeholder 3"/>
          <p:cNvSpPr>
            <a:spLocks noGrp="1"/>
          </p:cNvSpPr>
          <p:nvPr>
            <p:ph type="sldNum" sz="quarter" idx="5"/>
          </p:nvPr>
        </p:nvSpPr>
        <p:spPr/>
        <p:txBody>
          <a:bodyPr/>
          <a:lstStyle/>
          <a:p>
            <a:fld id="{B17A90B8-0ECB-4A2E-931F-5869DDE6B3E7}" type="slidenum">
              <a:rPr lang="en-IN" smtClean="0"/>
              <a:t>8</a:t>
            </a:fld>
            <a:endParaRPr lang="en-IN"/>
          </a:p>
        </p:txBody>
      </p:sp>
    </p:spTree>
    <p:extLst>
      <p:ext uri="{BB962C8B-B14F-4D97-AF65-F5344CB8AC3E}">
        <p14:creationId xmlns:p14="http://schemas.microsoft.com/office/powerpoint/2010/main" val="23136326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We anticipate significant outcomes from our project, including enhanced data understanding and improved decision-making capabilities. This slide highlights the expected impact of our work.</a:t>
            </a:r>
          </a:p>
        </p:txBody>
      </p:sp>
      <p:sp>
        <p:nvSpPr>
          <p:cNvPr id="4" name="Slide Number Placeholder 3"/>
          <p:cNvSpPr>
            <a:spLocks noGrp="1"/>
          </p:cNvSpPr>
          <p:nvPr>
            <p:ph type="sldNum" sz="quarter" idx="5"/>
          </p:nvPr>
        </p:nvSpPr>
        <p:spPr/>
        <p:txBody>
          <a:bodyPr/>
          <a:lstStyle/>
          <a:p>
            <a:fld id="{B17A90B8-0ECB-4A2E-931F-5869DDE6B3E7}" type="slidenum">
              <a:rPr lang="en-IN" smtClean="0"/>
              <a:t>9</a:t>
            </a:fld>
            <a:endParaRPr lang="en-IN"/>
          </a:p>
        </p:txBody>
      </p:sp>
    </p:spTree>
    <p:extLst>
      <p:ext uri="{BB962C8B-B14F-4D97-AF65-F5344CB8AC3E}">
        <p14:creationId xmlns:p14="http://schemas.microsoft.com/office/powerpoint/2010/main" val="19355362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5/4/2025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0817643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5/4/2025</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6265841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5/4/2025</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92723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5/4/2025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737596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5/4/2025</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048673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5/4/2025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2081549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5/4/2025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587024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5/4/2025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7443165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5/4/2025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864222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5/4/2025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873399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5/4/2025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731366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5/4/2025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36725877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hyperlink" Target="https://pxhere.com/pt/photo/1443941"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hyperlink" Target="https://creativecommons.org/licenses/by/3.0/" TargetMode="External"/><Relationship Id="rId4" Type="http://schemas.openxmlformats.org/officeDocument/2006/relationships/hyperlink" Target="https://researchleap.com/product/data-analysis/"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7.png"/><Relationship Id="rId7" Type="http://schemas.openxmlformats.org/officeDocument/2006/relationships/diagramColors" Target="../diagrams/colors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E846B4F-C734-C50A-5EFB-681FB25B1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3C86BD-B74C-5809-5BEC-11C9568CF8F5}"/>
              </a:ext>
            </a:extLst>
          </p:cNvPr>
          <p:cNvSpPr>
            <a:spLocks noGrp="1"/>
          </p:cNvSpPr>
          <p:nvPr>
            <p:ph type="ctrTitle"/>
          </p:nvPr>
        </p:nvSpPr>
        <p:spPr>
          <a:xfrm>
            <a:off x="6466488" y="1160168"/>
            <a:ext cx="4957775" cy="1980884"/>
          </a:xfrm>
        </p:spPr>
        <p:txBody>
          <a:bodyPr>
            <a:normAutofit/>
          </a:bodyPr>
          <a:lstStyle/>
          <a:p>
            <a:pPr algn="l"/>
            <a:r>
              <a:rPr lang="en-IN" sz="3400" dirty="0"/>
              <a:t>Our Journey in Data Visualization: From Data Collection to Insightful Dashboards</a:t>
            </a:r>
          </a:p>
        </p:txBody>
      </p:sp>
      <p:sp>
        <p:nvSpPr>
          <p:cNvPr id="3" name="Subtitle 2">
            <a:extLst>
              <a:ext uri="{FF2B5EF4-FFF2-40B4-BE49-F238E27FC236}">
                <a16:creationId xmlns:a16="http://schemas.microsoft.com/office/drawing/2014/main" id="{C144DB8B-18A0-E640-1705-91C59AC14F51}"/>
              </a:ext>
            </a:extLst>
          </p:cNvPr>
          <p:cNvSpPr>
            <a:spLocks noGrp="1"/>
          </p:cNvSpPr>
          <p:nvPr>
            <p:ph type="subTitle" idx="1"/>
          </p:nvPr>
        </p:nvSpPr>
        <p:spPr>
          <a:xfrm>
            <a:off x="6466488" y="4255977"/>
            <a:ext cx="4535401" cy="1487097"/>
          </a:xfrm>
        </p:spPr>
        <p:txBody>
          <a:bodyPr>
            <a:normAutofit/>
          </a:bodyPr>
          <a:lstStyle/>
          <a:p>
            <a:pPr algn="l"/>
            <a:r>
              <a:rPr lang="en-IN" sz="2000" dirty="0"/>
              <a:t>Exploring the process from data to dashboards</a:t>
            </a:r>
          </a:p>
        </p:txBody>
      </p:sp>
      <p:pic>
        <p:nvPicPr>
          <p:cNvPr id="4" name="Picture 3" descr="graphs and charts  Financial data analyzingPlease see some similar pictures from my lightbox:">
            <a:extLst>
              <a:ext uri="{FF2B5EF4-FFF2-40B4-BE49-F238E27FC236}">
                <a16:creationId xmlns:a16="http://schemas.microsoft.com/office/drawing/2014/main" id="{47F85BF3-C3CF-4A77-8803-B6811375FFC6}"/>
              </a:ext>
            </a:extLst>
          </p:cNvPr>
          <p:cNvPicPr>
            <a:picLocks noChangeAspect="1"/>
          </p:cNvPicPr>
          <p:nvPr/>
        </p:nvPicPr>
        <p:blipFill>
          <a:blip r:embed="rId3"/>
          <a:srcRect l="12397" r="20874" b="1"/>
          <a:stretch/>
        </p:blipFill>
        <p:spPr>
          <a:xfrm>
            <a:off x="1190113" y="1160168"/>
            <a:ext cx="4535401" cy="4536803"/>
          </a:xfrm>
          <a:prstGeom prst="rect">
            <a:avLst/>
          </a:prstGeom>
        </p:spPr>
      </p:pic>
      <p:sp>
        <p:nvSpPr>
          <p:cNvPr id="5" name="TextBox 4">
            <a:extLst>
              <a:ext uri="{FF2B5EF4-FFF2-40B4-BE49-F238E27FC236}">
                <a16:creationId xmlns:a16="http://schemas.microsoft.com/office/drawing/2014/main" id="{29F07BA5-C4D1-1D6C-3D0E-ECC676340D1A}"/>
              </a:ext>
            </a:extLst>
          </p:cNvPr>
          <p:cNvSpPr txBox="1"/>
          <p:nvPr/>
        </p:nvSpPr>
        <p:spPr>
          <a:xfrm>
            <a:off x="6466488" y="3212295"/>
            <a:ext cx="2528596" cy="369332"/>
          </a:xfrm>
          <a:prstGeom prst="rect">
            <a:avLst/>
          </a:prstGeom>
          <a:noFill/>
        </p:spPr>
        <p:txBody>
          <a:bodyPr wrap="square" rtlCol="0">
            <a:spAutoFit/>
          </a:bodyPr>
          <a:lstStyle/>
          <a:p>
            <a:r>
              <a:rPr lang="en-IN" dirty="0"/>
              <a:t>With EXCELERATE</a:t>
            </a:r>
          </a:p>
        </p:txBody>
      </p:sp>
      <p:sp>
        <p:nvSpPr>
          <p:cNvPr id="6" name="TextBox 5">
            <a:extLst>
              <a:ext uri="{FF2B5EF4-FFF2-40B4-BE49-F238E27FC236}">
                <a16:creationId xmlns:a16="http://schemas.microsoft.com/office/drawing/2014/main" id="{3643B9A5-C32A-F939-F31E-0D14A4DED806}"/>
              </a:ext>
            </a:extLst>
          </p:cNvPr>
          <p:cNvSpPr txBox="1"/>
          <p:nvPr/>
        </p:nvSpPr>
        <p:spPr>
          <a:xfrm>
            <a:off x="6466488" y="5071328"/>
            <a:ext cx="1492898" cy="461665"/>
          </a:xfrm>
          <a:prstGeom prst="rect">
            <a:avLst/>
          </a:prstGeom>
          <a:noFill/>
        </p:spPr>
        <p:txBody>
          <a:bodyPr wrap="square" rtlCol="0">
            <a:spAutoFit/>
          </a:bodyPr>
          <a:lstStyle/>
          <a:p>
            <a:r>
              <a:rPr lang="en-IN" sz="2400" dirty="0">
                <a:latin typeface="ADLaM Display" panose="02010000000000000000" pitchFamily="2" charset="0"/>
                <a:ea typeface="ADLaM Display" panose="02010000000000000000" pitchFamily="2" charset="0"/>
                <a:cs typeface="ADLaM Display" panose="02010000000000000000" pitchFamily="2" charset="0"/>
              </a:rPr>
              <a:t>TEAM-21</a:t>
            </a:r>
          </a:p>
        </p:txBody>
      </p:sp>
    </p:spTree>
    <p:extLst>
      <p:ext uri="{BB962C8B-B14F-4D97-AF65-F5344CB8AC3E}">
        <p14:creationId xmlns:p14="http://schemas.microsoft.com/office/powerpoint/2010/main" val="3179967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10" presetClass="entr" presetSubtype="0" fill="hold" grpId="1" nodeType="withEffect">
                                  <p:stCondLst>
                                    <p:cond delay="250"/>
                                  </p:stCondLst>
                                  <p:iterate type="lt">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2" presetClass="entr" presetSubtype="4" fill="hold" grpId="0" nodeType="withEffect">
                                  <p:stCondLst>
                                    <p:cond delay="25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P spid="5" grpId="0"/>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6FF17502-75EE-A415-E0A8-76890B7B2588}"/>
              </a:ext>
            </a:extLst>
          </p:cNvPr>
          <p:cNvSpPr>
            <a:spLocks noGrp="1"/>
          </p:cNvSpPr>
          <p:nvPr>
            <p:ph type="ctrTitle"/>
          </p:nvPr>
        </p:nvSpPr>
        <p:spPr>
          <a:xfrm>
            <a:off x="277091" y="1814321"/>
            <a:ext cx="7772400" cy="4560920"/>
          </a:xfrm>
        </p:spPr>
        <p:txBody>
          <a:bodyPr anchor="b">
            <a:normAutofit/>
          </a:bodyPr>
          <a:lstStyle/>
          <a:p>
            <a:pPr algn="l"/>
            <a:r>
              <a:rPr lang="en-IN" sz="7400"/>
              <a:t>Data Understanding and Cleaning</a:t>
            </a:r>
          </a:p>
        </p:txBody>
      </p:sp>
    </p:spTree>
    <p:extLst>
      <p:ext uri="{BB962C8B-B14F-4D97-AF65-F5344CB8AC3E}">
        <p14:creationId xmlns:p14="http://schemas.microsoft.com/office/powerpoint/2010/main" val="353933241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AB9B8B4-6AA0-6EC2-5180-35BA3CFC28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B905D8-5ABE-5D0C-60B8-92EDD49A0973}"/>
              </a:ext>
            </a:extLst>
          </p:cNvPr>
          <p:cNvSpPr>
            <a:spLocks noGrp="1"/>
          </p:cNvSpPr>
          <p:nvPr>
            <p:ph type="title"/>
          </p:nvPr>
        </p:nvSpPr>
        <p:spPr>
          <a:xfrm>
            <a:off x="612647" y="548640"/>
            <a:ext cx="10872216" cy="1132258"/>
          </a:xfrm>
        </p:spPr>
        <p:txBody>
          <a:bodyPr vert="horz" lIns="91440" tIns="45720" rIns="91440" bIns="45720" rtlCol="0" anchor="t">
            <a:normAutofit/>
          </a:bodyPr>
          <a:lstStyle/>
          <a:p>
            <a:r>
              <a:rPr lang="en-US" b="1" kern="1200" dirty="0">
                <a:solidFill>
                  <a:schemeClr val="tx1"/>
                </a:solidFill>
                <a:latin typeface="+mj-lt"/>
                <a:ea typeface="+mj-ea"/>
                <a:cs typeface="+mj-cs"/>
              </a:rPr>
              <a:t>Data Structure and Formats</a:t>
            </a:r>
          </a:p>
        </p:txBody>
      </p:sp>
      <p:pic>
        <p:nvPicPr>
          <p:cNvPr id="5" name="Content Placeholder 4" descr="&quot;Set of icons for organisation.  Includes documents, search icons, folders, etc  Hi Res raster file.Note that all images are my own design.&quot;">
            <a:extLst>
              <a:ext uri="{FF2B5EF4-FFF2-40B4-BE49-F238E27FC236}">
                <a16:creationId xmlns:a16="http://schemas.microsoft.com/office/drawing/2014/main" id="{AE115CA6-E836-45DA-81C7-F06279052773}"/>
              </a:ext>
            </a:extLst>
          </p:cNvPr>
          <p:cNvPicPr>
            <a:picLocks noGrp="1" noChangeAspect="1"/>
          </p:cNvPicPr>
          <p:nvPr>
            <p:ph sz="half" idx="1"/>
          </p:nvPr>
        </p:nvPicPr>
        <p:blipFill>
          <a:blip r:embed="rId3"/>
          <a:srcRect r="30333" b="1"/>
          <a:stretch/>
        </p:blipFill>
        <p:spPr>
          <a:xfrm>
            <a:off x="731520" y="1775012"/>
            <a:ext cx="3158993" cy="4534348"/>
          </a:xfrm>
          <a:prstGeom prst="rect">
            <a:avLst/>
          </a:prstGeom>
        </p:spPr>
      </p:pic>
      <p:pic>
        <p:nvPicPr>
          <p:cNvPr id="3" name="Picture 2" descr="A screenshot of a cell phone&#10;&#10;AI-generated content may be incorrect.">
            <a:extLst>
              <a:ext uri="{FF2B5EF4-FFF2-40B4-BE49-F238E27FC236}">
                <a16:creationId xmlns:a16="http://schemas.microsoft.com/office/drawing/2014/main" id="{E92C9739-1AD9-2050-CF85-4674DCB43B9C}"/>
              </a:ext>
            </a:extLst>
          </p:cNvPr>
          <p:cNvPicPr>
            <a:picLocks noChangeAspect="1"/>
          </p:cNvPicPr>
          <p:nvPr/>
        </p:nvPicPr>
        <p:blipFill>
          <a:blip r:embed="rId4"/>
          <a:srcRect r="4" b="4316"/>
          <a:stretch/>
        </p:blipFill>
        <p:spPr>
          <a:xfrm>
            <a:off x="4024787" y="1773936"/>
            <a:ext cx="3163824" cy="4535424"/>
          </a:xfrm>
          <a:prstGeom prst="rect">
            <a:avLst/>
          </a:prstGeom>
          <a:scene3d>
            <a:camera prst="orthographicFront"/>
            <a:lightRig rig="twoPt" dir="t">
              <a:rot lat="0" lon="0" rev="7800000"/>
            </a:lightRig>
          </a:scene3d>
          <a:sp3d contourW="6350">
            <a:bevelT w="50800" h="16510"/>
            <a:contourClr>
              <a:srgbClr val="C0C0C0"/>
            </a:contourClr>
          </a:sp3d>
        </p:spPr>
      </p:pic>
      <p:sp>
        <p:nvSpPr>
          <p:cNvPr id="4" name="Content Placeholder 3">
            <a:extLst>
              <a:ext uri="{FF2B5EF4-FFF2-40B4-BE49-F238E27FC236}">
                <a16:creationId xmlns:a16="http://schemas.microsoft.com/office/drawing/2014/main" id="{2D0D5DEC-6508-1A7B-77BD-85D43C5B196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485529" y="1775012"/>
            <a:ext cx="3999334" cy="4534348"/>
          </a:xfrm>
        </p:spPr>
        <p:txBody>
          <a:bodyPr>
            <a:normAutofit/>
          </a:bodyPr>
          <a:lstStyle/>
          <a:p>
            <a:pPr marL="0" indent="0">
              <a:spcBef>
                <a:spcPts val="2500"/>
              </a:spcBef>
              <a:buNone/>
            </a:pPr>
            <a:r>
              <a:rPr lang="en-US" sz="1400" b="1"/>
              <a:t>Importance of Data Structures</a:t>
            </a:r>
          </a:p>
          <a:p>
            <a:pPr marL="0" lvl="1" indent="0">
              <a:buNone/>
            </a:pPr>
            <a:r>
              <a:rPr lang="en-US" sz="1400"/>
              <a:t>Data structures determine how data is organized, accessed, and manipulated, significantly affecting analysis efficiency.</a:t>
            </a:r>
          </a:p>
          <a:p>
            <a:pPr marL="0" indent="0">
              <a:spcBef>
                <a:spcPts val="2500"/>
              </a:spcBef>
              <a:buNone/>
            </a:pPr>
            <a:r>
              <a:rPr lang="en-US" sz="1400" b="1"/>
              <a:t>Types of Data Formats</a:t>
            </a:r>
          </a:p>
          <a:p>
            <a:pPr marL="0" lvl="1" indent="0">
              <a:buNone/>
            </a:pPr>
            <a:r>
              <a:rPr lang="en-US" sz="1400"/>
              <a:t>Various data formats like JSON, XML, and CSV serve different purposes in data storage and transmission.</a:t>
            </a:r>
          </a:p>
          <a:p>
            <a:pPr marL="0" indent="0">
              <a:spcBef>
                <a:spcPts val="2500"/>
              </a:spcBef>
              <a:buNone/>
            </a:pPr>
            <a:r>
              <a:rPr lang="en-US" sz="1400" b="1"/>
              <a:t>Implications for Visualization</a:t>
            </a:r>
          </a:p>
          <a:p>
            <a:pPr marL="0" lvl="1" indent="0">
              <a:buNone/>
            </a:pPr>
            <a:r>
              <a:rPr lang="en-US" sz="1400"/>
              <a:t>Choosing the right data structure and format is crucial for effective data visualization and accurate insights.</a:t>
            </a:r>
            <a:endParaRPr lang="en-IN" sz="1400"/>
          </a:p>
        </p:txBody>
      </p:sp>
    </p:spTree>
    <p:extLst>
      <p:ext uri="{BB962C8B-B14F-4D97-AF65-F5344CB8AC3E}">
        <p14:creationId xmlns:p14="http://schemas.microsoft.com/office/powerpoint/2010/main" val="197214214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95426E-029A-02AF-3DFD-C2A4409E56B1}"/>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b="1" kern="1200" dirty="0">
                <a:solidFill>
                  <a:schemeClr val="tx1"/>
                </a:solidFill>
                <a:latin typeface="+mj-lt"/>
                <a:ea typeface="+mj-ea"/>
                <a:cs typeface="+mj-cs"/>
              </a:rPr>
              <a:t>Initial Data Cleaning Processes</a:t>
            </a:r>
          </a:p>
        </p:txBody>
      </p:sp>
      <p:pic>
        <p:nvPicPr>
          <p:cNvPr id="5" name="Content Placeholder 4" descr="Woman Hand Cleaning Laptop Screen">
            <a:extLst>
              <a:ext uri="{FF2B5EF4-FFF2-40B4-BE49-F238E27FC236}">
                <a16:creationId xmlns:a16="http://schemas.microsoft.com/office/drawing/2014/main" id="{493FA943-AEFD-48A4-B7C9-D883304436CA}"/>
              </a:ext>
            </a:extLst>
          </p:cNvPr>
          <p:cNvPicPr>
            <a:picLocks noGrp="1" noChangeAspect="1"/>
          </p:cNvPicPr>
          <p:nvPr>
            <p:ph sz="half" idx="1"/>
          </p:nvPr>
        </p:nvPicPr>
        <p:blipFill>
          <a:blip r:embed="rId3"/>
          <a:srcRect l="16792" r="35415" b="-1"/>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8586C46C-78D5-9B71-8EAB-1AF301E3041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a:t>Error Identification</a:t>
            </a:r>
          </a:p>
          <a:p>
            <a:pPr marL="0" lvl="1" indent="0">
              <a:buNone/>
            </a:pPr>
            <a:r>
              <a:rPr lang="en-US" sz="1400"/>
              <a:t>The first step in data cleaning is identifying errors in the dataset, such as missing values or duplicates.</a:t>
            </a:r>
          </a:p>
          <a:p>
            <a:pPr marL="0" indent="0">
              <a:spcBef>
                <a:spcPts val="2500"/>
              </a:spcBef>
              <a:buNone/>
            </a:pPr>
            <a:r>
              <a:rPr lang="en-US" sz="1400" b="1"/>
              <a:t>Data Consistency</a:t>
            </a:r>
          </a:p>
          <a:p>
            <a:pPr marL="0" lvl="1" indent="0">
              <a:buNone/>
            </a:pPr>
            <a:r>
              <a:rPr lang="en-US" sz="1400"/>
              <a:t>Ensuring data consistency involves standardizing formats and values to maintain uniformity across the dataset.</a:t>
            </a:r>
          </a:p>
          <a:p>
            <a:pPr marL="0" indent="0">
              <a:spcBef>
                <a:spcPts val="2500"/>
              </a:spcBef>
              <a:buNone/>
            </a:pPr>
            <a:r>
              <a:rPr lang="en-US" sz="1400" b="1"/>
              <a:t>Data Transformation</a:t>
            </a:r>
          </a:p>
          <a:p>
            <a:pPr marL="0" lvl="1" indent="0">
              <a:buNone/>
            </a:pPr>
            <a:r>
              <a:rPr lang="en-US" sz="1400"/>
              <a:t>Data transformation techniques are applied to convert data into a suitable format for analysis, enhancing its reliability.</a:t>
            </a:r>
            <a:endParaRPr lang="en-IN" sz="1400"/>
          </a:p>
        </p:txBody>
      </p:sp>
    </p:spTree>
    <p:extLst>
      <p:ext uri="{BB962C8B-B14F-4D97-AF65-F5344CB8AC3E}">
        <p14:creationId xmlns:p14="http://schemas.microsoft.com/office/powerpoint/2010/main" val="307413938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6FF5713B-2667-7119-D5E9-AD6BFE0F9846}"/>
              </a:ext>
            </a:extLst>
          </p:cNvPr>
          <p:cNvSpPr>
            <a:spLocks noGrp="1"/>
          </p:cNvSpPr>
          <p:nvPr>
            <p:ph type="ctrTitle"/>
          </p:nvPr>
        </p:nvSpPr>
        <p:spPr>
          <a:xfrm>
            <a:off x="277091" y="1814321"/>
            <a:ext cx="7772400" cy="4560920"/>
          </a:xfrm>
        </p:spPr>
        <p:txBody>
          <a:bodyPr anchor="b">
            <a:normAutofit/>
          </a:bodyPr>
          <a:lstStyle/>
          <a:p>
            <a:pPr algn="l"/>
            <a:r>
              <a:rPr lang="en-IN" sz="7400"/>
              <a:t>Data Cleaning and Processing</a:t>
            </a:r>
          </a:p>
        </p:txBody>
      </p:sp>
    </p:spTree>
    <p:extLst>
      <p:ext uri="{BB962C8B-B14F-4D97-AF65-F5344CB8AC3E}">
        <p14:creationId xmlns:p14="http://schemas.microsoft.com/office/powerpoint/2010/main" val="348006095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2C5B3E-3982-A19D-5AE6-7FCD79025AE4}"/>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Identifying and Summarizing Missing Data</a:t>
            </a:r>
          </a:p>
        </p:txBody>
      </p:sp>
      <p:pic>
        <p:nvPicPr>
          <p:cNvPr id="5" name="Content Placeholder 4" descr="http://teekid.com/istockphoto/banner/banner3.jpg">
            <a:extLst>
              <a:ext uri="{FF2B5EF4-FFF2-40B4-BE49-F238E27FC236}">
                <a16:creationId xmlns:a16="http://schemas.microsoft.com/office/drawing/2014/main" id="{FD78009B-0E67-4E15-B7B9-2E304C2316F4}"/>
              </a:ext>
            </a:extLst>
          </p:cNvPr>
          <p:cNvPicPr>
            <a:picLocks noGrp="1" noChangeAspect="1"/>
          </p:cNvPicPr>
          <p:nvPr>
            <p:ph sz="half" idx="1"/>
          </p:nvPr>
        </p:nvPicPr>
        <p:blipFill>
          <a:blip r:embed="rId3"/>
          <a:srcRect l="23594" r="4807"/>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FBCBD259-E6CB-0CAA-B315-964138045A5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a:t>Importance of Identifying Missing Data</a:t>
            </a:r>
          </a:p>
          <a:p>
            <a:pPr marL="0" lvl="1" indent="0">
              <a:buNone/>
            </a:pPr>
            <a:r>
              <a:rPr lang="en-US" sz="1400"/>
              <a:t>Understanding and identifying missing data is essential to ensure the accuracy and integrity of our datasets.</a:t>
            </a:r>
          </a:p>
          <a:p>
            <a:pPr marL="0" indent="0">
              <a:spcBef>
                <a:spcPts val="2500"/>
              </a:spcBef>
              <a:buNone/>
            </a:pPr>
            <a:r>
              <a:rPr lang="en-US" sz="1400" b="1"/>
              <a:t>Methods for Summarizing Missing Data</a:t>
            </a:r>
          </a:p>
          <a:p>
            <a:pPr marL="0" lvl="1" indent="0">
              <a:buNone/>
            </a:pPr>
            <a:r>
              <a:rPr lang="en-US" sz="1400"/>
              <a:t>There are various methods to summarize missing data, including statistical techniques and data visualization tools to assess the extent of missing information.</a:t>
            </a:r>
          </a:p>
          <a:p>
            <a:pPr marL="0" indent="0">
              <a:spcBef>
                <a:spcPts val="2500"/>
              </a:spcBef>
              <a:buNone/>
            </a:pPr>
            <a:r>
              <a:rPr lang="en-US" sz="1400" b="1"/>
              <a:t>Assessing Data Completeness</a:t>
            </a:r>
          </a:p>
          <a:p>
            <a:pPr marL="0" lvl="1" indent="0">
              <a:buNone/>
            </a:pPr>
            <a:r>
              <a:rPr lang="en-US" sz="1400"/>
              <a:t>Assessing the completeness of datasets helps to determine the impact of missing information on data analysis outcomes.</a:t>
            </a:r>
            <a:endParaRPr lang="en-IN" sz="1400"/>
          </a:p>
        </p:txBody>
      </p:sp>
    </p:spTree>
    <p:extLst>
      <p:ext uri="{BB962C8B-B14F-4D97-AF65-F5344CB8AC3E}">
        <p14:creationId xmlns:p14="http://schemas.microsoft.com/office/powerpoint/2010/main" val="22434856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636598-52ED-6CBE-0010-A2BA83D376E6}"/>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b="1" kern="1200" dirty="0">
                <a:solidFill>
                  <a:schemeClr val="tx1"/>
                </a:solidFill>
                <a:latin typeface="+mj-lt"/>
                <a:ea typeface="+mj-ea"/>
                <a:cs typeface="+mj-cs"/>
              </a:rPr>
              <a:t>Techniques for Handling Missing Data</a:t>
            </a:r>
          </a:p>
        </p:txBody>
      </p:sp>
      <p:pic>
        <p:nvPicPr>
          <p:cNvPr id="5" name="Content Placeholder 4" descr="Female drawing flow chart">
            <a:extLst>
              <a:ext uri="{FF2B5EF4-FFF2-40B4-BE49-F238E27FC236}">
                <a16:creationId xmlns:a16="http://schemas.microsoft.com/office/drawing/2014/main" id="{497C9E77-2273-4C93-8239-BEE2298DF2AE}"/>
              </a:ext>
            </a:extLst>
          </p:cNvPr>
          <p:cNvPicPr>
            <a:picLocks noGrp="1" noChangeAspect="1"/>
          </p:cNvPicPr>
          <p:nvPr>
            <p:ph sz="half" idx="1"/>
          </p:nvPr>
        </p:nvPicPr>
        <p:blipFill>
          <a:blip r:embed="rId3"/>
          <a:srcRect l="24869" r="28234" b="2"/>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7AEC245B-A0B4-7CFD-7FB0-6FB98BAE4E4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a:t>Imputation Techniques</a:t>
            </a:r>
          </a:p>
          <a:p>
            <a:pPr marL="0" lvl="1" indent="0">
              <a:buNone/>
            </a:pPr>
            <a:r>
              <a:rPr lang="en-US" sz="1400"/>
              <a:t>Imputation techniques involve estimating missing values based on available data, enhancing data completeness and analysis accuracy.</a:t>
            </a:r>
          </a:p>
          <a:p>
            <a:pPr marL="0" indent="0">
              <a:spcBef>
                <a:spcPts val="2500"/>
              </a:spcBef>
              <a:buNone/>
            </a:pPr>
            <a:r>
              <a:rPr lang="en-US" sz="1400" b="1"/>
              <a:t>Deletion Methods</a:t>
            </a:r>
          </a:p>
          <a:p>
            <a:pPr marL="0" lvl="1" indent="0">
              <a:buNone/>
            </a:pPr>
            <a:r>
              <a:rPr lang="en-US" sz="1400"/>
              <a:t>Deletion methods remove records with missing values, ensuring that the analysis is conducted with complete data but may reduce sample size.</a:t>
            </a:r>
          </a:p>
          <a:p>
            <a:pPr marL="0" indent="0">
              <a:spcBef>
                <a:spcPts val="2500"/>
              </a:spcBef>
              <a:buNone/>
            </a:pPr>
            <a:r>
              <a:rPr lang="en-US" sz="1400" b="1"/>
              <a:t>Considerations for Missing Data</a:t>
            </a:r>
          </a:p>
          <a:p>
            <a:pPr marL="0" lvl="1" indent="0">
              <a:buNone/>
            </a:pPr>
            <a:r>
              <a:rPr lang="en-US" sz="1400"/>
              <a:t>Careful consideration of the missing data mechanisms is crucial, as it influences the choice of technique applied to handle the gaps.</a:t>
            </a:r>
            <a:endParaRPr lang="en-IN" sz="1400"/>
          </a:p>
        </p:txBody>
      </p:sp>
    </p:spTree>
    <p:extLst>
      <p:ext uri="{BB962C8B-B14F-4D97-AF65-F5344CB8AC3E}">
        <p14:creationId xmlns:p14="http://schemas.microsoft.com/office/powerpoint/2010/main" val="32882229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61259D-605E-E200-FF9F-7C8C71D7C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F6F4CB-C14A-C413-93E1-B8D150267B3E}"/>
              </a:ext>
            </a:extLst>
          </p:cNvPr>
          <p:cNvSpPr>
            <a:spLocks noGrp="1"/>
          </p:cNvSpPr>
          <p:nvPr>
            <p:ph type="title"/>
          </p:nvPr>
        </p:nvSpPr>
        <p:spPr>
          <a:xfrm>
            <a:off x="612648" y="600074"/>
            <a:ext cx="6035040" cy="1529932"/>
          </a:xfrm>
        </p:spPr>
        <p:txBody>
          <a:bodyPr vert="horz" lIns="91440" tIns="45720" rIns="91440" bIns="45720" rtlCol="0" anchor="b">
            <a:normAutofit/>
          </a:bodyPr>
          <a:lstStyle/>
          <a:p>
            <a:r>
              <a:rPr lang="en-US" b="1" kern="1200" dirty="0">
                <a:solidFill>
                  <a:schemeClr val="tx1"/>
                </a:solidFill>
                <a:latin typeface="+mj-lt"/>
                <a:ea typeface="+mj-ea"/>
                <a:cs typeface="+mj-cs"/>
              </a:rPr>
              <a:t>Data Familiarization and Transformation</a:t>
            </a:r>
          </a:p>
        </p:txBody>
      </p:sp>
      <p:sp>
        <p:nvSpPr>
          <p:cNvPr id="4" name="Content Placeholder 3">
            <a:extLst>
              <a:ext uri="{FF2B5EF4-FFF2-40B4-BE49-F238E27FC236}">
                <a16:creationId xmlns:a16="http://schemas.microsoft.com/office/drawing/2014/main" id="{B109F5CF-5547-7688-31B9-9C7D0FB00D30}"/>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2647" y="2212848"/>
            <a:ext cx="6035041" cy="4096512"/>
          </a:xfrm>
        </p:spPr>
        <p:txBody>
          <a:bodyPr>
            <a:normAutofit/>
          </a:bodyPr>
          <a:lstStyle/>
          <a:p>
            <a:pPr marL="0" indent="0">
              <a:spcBef>
                <a:spcPts val="2500"/>
              </a:spcBef>
              <a:buNone/>
            </a:pPr>
            <a:r>
              <a:rPr lang="en-US" sz="1400" b="1"/>
              <a:t>Understanding Data</a:t>
            </a:r>
          </a:p>
          <a:p>
            <a:pPr marL="0" lvl="1" indent="0">
              <a:buNone/>
            </a:pPr>
            <a:r>
              <a:rPr lang="en-US" sz="1400"/>
              <a:t>Familiarizing ourselves with the data is the first crucial step to ensure accurate analysis and insights.</a:t>
            </a:r>
          </a:p>
          <a:p>
            <a:pPr marL="0" indent="0">
              <a:spcBef>
                <a:spcPts val="2500"/>
              </a:spcBef>
              <a:buNone/>
            </a:pPr>
            <a:r>
              <a:rPr lang="en-US" sz="1400" b="1"/>
              <a:t>Data Transformation Techniques</a:t>
            </a:r>
          </a:p>
          <a:p>
            <a:pPr marL="0" lvl="1" indent="0">
              <a:buNone/>
            </a:pPr>
            <a:r>
              <a:rPr lang="en-US" sz="1400"/>
              <a:t>Transforming data into suitable formats facilitates easier analysis and enhances the accuracy of results.</a:t>
            </a:r>
          </a:p>
          <a:p>
            <a:pPr marL="0" indent="0">
              <a:spcBef>
                <a:spcPts val="2500"/>
              </a:spcBef>
              <a:buNone/>
            </a:pPr>
            <a:r>
              <a:rPr lang="en-US" sz="1400" b="1"/>
              <a:t>Preparing for Analysis</a:t>
            </a:r>
          </a:p>
          <a:p>
            <a:pPr marL="0" lvl="1" indent="0">
              <a:buNone/>
            </a:pPr>
            <a:r>
              <a:rPr lang="en-US" sz="1400"/>
              <a:t>Properly transformed data is essential for effective analysis and leads to better decision-making.</a:t>
            </a:r>
            <a:endParaRPr lang="en-IN" sz="1400"/>
          </a:p>
        </p:txBody>
      </p:sp>
      <p:pic>
        <p:nvPicPr>
          <p:cNvPr id="5" name="Content Placeholder 4" descr="business graph">
            <a:extLst>
              <a:ext uri="{FF2B5EF4-FFF2-40B4-BE49-F238E27FC236}">
                <a16:creationId xmlns:a16="http://schemas.microsoft.com/office/drawing/2014/main" id="{95D464D0-6876-408B-8A5A-D3EE514DD78A}"/>
              </a:ext>
            </a:extLst>
          </p:cNvPr>
          <p:cNvPicPr>
            <a:picLocks noGrp="1" noChangeAspect="1"/>
          </p:cNvPicPr>
          <p:nvPr>
            <p:ph sz="half" idx="1"/>
          </p:nvPr>
        </p:nvPicPr>
        <p:blipFill>
          <a:blip r:embed="rId3"/>
          <a:srcRect l="12661" r="34339"/>
          <a:stretch/>
        </p:blipFill>
        <p:spPr>
          <a:xfrm>
            <a:off x="7345680" y="10"/>
            <a:ext cx="4846320" cy="6857990"/>
          </a:xfrm>
          <a:prstGeom prst="rect">
            <a:avLst/>
          </a:prstGeom>
        </p:spPr>
      </p:pic>
    </p:spTree>
    <p:extLst>
      <p:ext uri="{BB962C8B-B14F-4D97-AF65-F5344CB8AC3E}">
        <p14:creationId xmlns:p14="http://schemas.microsoft.com/office/powerpoint/2010/main" val="195190537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C1C4C2A0-8AC5-8422-A36D-8216858554A9}"/>
              </a:ext>
            </a:extLst>
          </p:cNvPr>
          <p:cNvSpPr>
            <a:spLocks noGrp="1"/>
          </p:cNvSpPr>
          <p:nvPr>
            <p:ph type="ctrTitle"/>
          </p:nvPr>
        </p:nvSpPr>
        <p:spPr>
          <a:xfrm>
            <a:off x="277091" y="1814321"/>
            <a:ext cx="7772400" cy="4560920"/>
          </a:xfrm>
        </p:spPr>
        <p:txBody>
          <a:bodyPr anchor="b">
            <a:normAutofit/>
          </a:bodyPr>
          <a:lstStyle/>
          <a:p>
            <a:pPr algn="l"/>
            <a:r>
              <a:rPr lang="en-IN" sz="7400"/>
              <a:t>Exploratory Data Analysis (EDA)</a:t>
            </a:r>
          </a:p>
        </p:txBody>
      </p:sp>
    </p:spTree>
    <p:extLst>
      <p:ext uri="{BB962C8B-B14F-4D97-AF65-F5344CB8AC3E}">
        <p14:creationId xmlns:p14="http://schemas.microsoft.com/office/powerpoint/2010/main" val="181146770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27932A-7536-C724-36B2-3A97CBDF7664}"/>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b="1" kern="1200" dirty="0">
                <a:solidFill>
                  <a:schemeClr val="tx1"/>
                </a:solidFill>
                <a:latin typeface="+mj-lt"/>
                <a:ea typeface="+mj-ea"/>
                <a:cs typeface="+mj-cs"/>
              </a:rPr>
              <a:t>Techniques for EDA</a:t>
            </a:r>
          </a:p>
        </p:txBody>
      </p:sp>
      <p:pic>
        <p:nvPicPr>
          <p:cNvPr id="5" name="Content Placeholder 4" descr="graphs and charts  Financial data analyzing">
            <a:extLst>
              <a:ext uri="{FF2B5EF4-FFF2-40B4-BE49-F238E27FC236}">
                <a16:creationId xmlns:a16="http://schemas.microsoft.com/office/drawing/2014/main" id="{1E55B167-61D0-4F08-B5E6-00AEE0C2982D}"/>
              </a:ext>
            </a:extLst>
          </p:cNvPr>
          <p:cNvPicPr>
            <a:picLocks noGrp="1" noChangeAspect="1"/>
          </p:cNvPicPr>
          <p:nvPr>
            <p:ph sz="half" idx="1"/>
          </p:nvPr>
        </p:nvPicPr>
        <p:blipFill>
          <a:blip r:embed="rId3"/>
          <a:srcRect l="30752" r="24856" b="-1"/>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E5597A82-A9AA-F988-B11C-ACDED0DE99C7}"/>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a:t>Data Visualization</a:t>
            </a:r>
          </a:p>
          <a:p>
            <a:pPr marL="0" lvl="1" indent="0">
              <a:buNone/>
            </a:pPr>
            <a:r>
              <a:rPr lang="en-US" sz="1400"/>
              <a:t>Visualization techniques help us to represent data graphically, making it easier to identify patterns and insights.</a:t>
            </a:r>
          </a:p>
          <a:p>
            <a:pPr marL="0" indent="0">
              <a:spcBef>
                <a:spcPts val="2500"/>
              </a:spcBef>
              <a:buNone/>
            </a:pPr>
            <a:r>
              <a:rPr lang="en-US" sz="1400" b="1"/>
              <a:t>Summary Statistics</a:t>
            </a:r>
          </a:p>
          <a:p>
            <a:pPr marL="0" lvl="1" indent="0">
              <a:buNone/>
            </a:pPr>
            <a:r>
              <a:rPr lang="en-US" sz="1400"/>
              <a:t>Summary statistics provide a quick overview of the data, highlighting key metrics like mean, median, and mode.</a:t>
            </a:r>
          </a:p>
          <a:p>
            <a:pPr marL="0" indent="0">
              <a:spcBef>
                <a:spcPts val="2500"/>
              </a:spcBef>
              <a:buNone/>
            </a:pPr>
            <a:r>
              <a:rPr lang="en-US" sz="1400" b="1"/>
              <a:t>Correlation Analysis</a:t>
            </a:r>
          </a:p>
          <a:p>
            <a:pPr marL="0" lvl="1" indent="0">
              <a:buNone/>
            </a:pPr>
            <a:r>
              <a:rPr lang="en-US" sz="1400"/>
              <a:t>Correlation analysis helps us understand relationships between variables, aiding in predictive modeling and decision making.</a:t>
            </a:r>
            <a:endParaRPr lang="en-IN" sz="1400"/>
          </a:p>
        </p:txBody>
      </p:sp>
    </p:spTree>
    <p:extLst>
      <p:ext uri="{BB962C8B-B14F-4D97-AF65-F5344CB8AC3E}">
        <p14:creationId xmlns:p14="http://schemas.microsoft.com/office/powerpoint/2010/main" val="31009022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B127BC-4AE5-1FF3-87FE-E563497382B4}"/>
              </a:ext>
            </a:extLst>
          </p:cNvPr>
          <p:cNvSpPr>
            <a:spLocks noGrp="1"/>
          </p:cNvSpPr>
          <p:nvPr>
            <p:ph type="title"/>
          </p:nvPr>
        </p:nvSpPr>
        <p:spPr>
          <a:xfrm>
            <a:off x="612648" y="603504"/>
            <a:ext cx="4361686"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Identifying Issues and Problem-Solving Strategies</a:t>
            </a:r>
          </a:p>
        </p:txBody>
      </p:sp>
      <p:sp>
        <p:nvSpPr>
          <p:cNvPr id="4" name="Content Placeholder 3">
            <a:extLst>
              <a:ext uri="{FF2B5EF4-FFF2-40B4-BE49-F238E27FC236}">
                <a16:creationId xmlns:a16="http://schemas.microsoft.com/office/drawing/2014/main" id="{75A42534-28B9-6314-8A58-DDA302E424E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2647" y="2212848"/>
            <a:ext cx="4361687" cy="4096512"/>
          </a:xfrm>
        </p:spPr>
        <p:txBody>
          <a:bodyPr>
            <a:normAutofit/>
          </a:bodyPr>
          <a:lstStyle/>
          <a:p>
            <a:pPr marL="0" indent="0">
              <a:spcBef>
                <a:spcPts val="2500"/>
              </a:spcBef>
              <a:buNone/>
            </a:pPr>
            <a:r>
              <a:rPr lang="en-US" sz="1400" b="1"/>
              <a:t>Identifying Potential Issues</a:t>
            </a:r>
          </a:p>
          <a:p>
            <a:pPr marL="0" lvl="1" indent="0">
              <a:buNone/>
            </a:pPr>
            <a:r>
              <a:rPr lang="en-US" sz="1400"/>
              <a:t>In Exploratory Data Analysis (EDA), we focus on recognizing issues that could hinder our analysis and outcomes.</a:t>
            </a:r>
          </a:p>
          <a:p>
            <a:pPr marL="0" indent="0">
              <a:spcBef>
                <a:spcPts val="2500"/>
              </a:spcBef>
              <a:buNone/>
            </a:pPr>
            <a:r>
              <a:rPr lang="en-US" sz="1400" b="1"/>
              <a:t>Effective Problem-Solving Strategies</a:t>
            </a:r>
          </a:p>
          <a:p>
            <a:pPr marL="0" lvl="1" indent="0">
              <a:buNone/>
            </a:pPr>
            <a:r>
              <a:rPr lang="en-US" sz="1400"/>
              <a:t>We employ various strategies to tackle identified challenges, ensuring our analysis remains accurate and reliable.</a:t>
            </a:r>
            <a:endParaRPr lang="en-IN" sz="1400"/>
          </a:p>
        </p:txBody>
      </p:sp>
      <p:pic>
        <p:nvPicPr>
          <p:cNvPr id="5" name="Content Placeholder 4" descr="3d illustration">
            <a:extLst>
              <a:ext uri="{FF2B5EF4-FFF2-40B4-BE49-F238E27FC236}">
                <a16:creationId xmlns:a16="http://schemas.microsoft.com/office/drawing/2014/main" id="{3846F104-47D6-4687-B3CC-8C82FB4EAC6F}"/>
              </a:ext>
            </a:extLst>
          </p:cNvPr>
          <p:cNvPicPr>
            <a:picLocks noGrp="1" noChangeAspect="1"/>
          </p:cNvPicPr>
          <p:nvPr>
            <p:ph sz="half" idx="1"/>
          </p:nvPr>
        </p:nvPicPr>
        <p:blipFill>
          <a:blip r:embed="rId3"/>
          <a:srcRect r="7067"/>
          <a:stretch/>
        </p:blipFill>
        <p:spPr>
          <a:xfrm>
            <a:off x="5818632" y="-1"/>
            <a:ext cx="6373368" cy="6858001"/>
          </a:xfrm>
          <a:prstGeom prst="rect">
            <a:avLst/>
          </a:prstGeom>
        </p:spPr>
      </p:pic>
    </p:spTree>
    <p:extLst>
      <p:ext uri="{BB962C8B-B14F-4D97-AF65-F5344CB8AC3E}">
        <p14:creationId xmlns:p14="http://schemas.microsoft.com/office/powerpoint/2010/main" val="28621165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4D4952-6E04-B3C9-8DB4-9FA7F271C16E}"/>
              </a:ext>
            </a:extLst>
          </p:cNvPr>
          <p:cNvSpPr>
            <a:spLocks noGrp="1"/>
          </p:cNvSpPr>
          <p:nvPr>
            <p:ph type="title"/>
          </p:nvPr>
        </p:nvSpPr>
        <p:spPr>
          <a:xfrm>
            <a:off x="612648" y="603504"/>
            <a:ext cx="4361686" cy="1527048"/>
          </a:xfrm>
        </p:spPr>
        <p:txBody>
          <a:bodyPr vert="horz" lIns="91440" tIns="45720" rIns="91440" bIns="45720" rtlCol="0" anchor="b">
            <a:normAutofit/>
          </a:bodyPr>
          <a:lstStyle/>
          <a:p>
            <a:r>
              <a:rPr lang="en-US" b="1" kern="1200" dirty="0">
                <a:solidFill>
                  <a:schemeClr val="tx1"/>
                </a:solidFill>
                <a:latin typeface="+mj-lt"/>
                <a:ea typeface="+mj-ea"/>
                <a:cs typeface="+mj-cs"/>
              </a:rPr>
              <a:t>Agenda Overview</a:t>
            </a:r>
          </a:p>
        </p:txBody>
      </p:sp>
      <p:sp>
        <p:nvSpPr>
          <p:cNvPr id="4" name="Content Placeholder 3">
            <a:extLst>
              <a:ext uri="{FF2B5EF4-FFF2-40B4-BE49-F238E27FC236}">
                <a16:creationId xmlns:a16="http://schemas.microsoft.com/office/drawing/2014/main" id="{34295BFC-E9AA-B745-D539-7E373A183FD8}"/>
              </a:ext>
            </a:extLst>
          </p:cNvPr>
          <p:cNvSpPr>
            <a:spLocks noGrp="1"/>
          </p:cNvSpPr>
          <p:nvPr>
            <p:ph sz="half" idx="2"/>
            <p:extLst>
              <p:ext uri="{E7BDC344-281C-4309-B0C6-D0EE65EED2A8}">
                <p202:designPr xmlns:p202="http://schemas.microsoft.com/office/powerpoint/2020/02/main">
                  <p202:designTagLst>
                    <p202:designTag name="ARCH:1:CLS" val="BulletedText"/>
                  </p202:designTagLst>
                </p202:designPr>
              </p:ext>
            </p:extLst>
          </p:nvPr>
        </p:nvSpPr>
        <p:spPr>
          <a:xfrm>
            <a:off x="612647" y="2212848"/>
            <a:ext cx="4361687" cy="4096512"/>
          </a:xfrm>
        </p:spPr>
        <p:txBody>
          <a:bodyPr vert="horz" lIns="91440" tIns="45720" rIns="91440" bIns="45720" rtlCol="0">
            <a:normAutofit/>
          </a:bodyPr>
          <a:lstStyle/>
          <a:p>
            <a:r>
              <a:rPr lang="en-US" sz="1800" dirty="0"/>
              <a:t>Meet Our Team</a:t>
            </a:r>
          </a:p>
          <a:p>
            <a:r>
              <a:rPr lang="en-US" sz="1800" dirty="0"/>
              <a:t>Objective of the Project</a:t>
            </a:r>
          </a:p>
          <a:p>
            <a:r>
              <a:rPr lang="en-US" sz="1800" dirty="0"/>
              <a:t>Data Understanding and Cleaning</a:t>
            </a:r>
          </a:p>
          <a:p>
            <a:r>
              <a:rPr lang="en-US" sz="1800" dirty="0"/>
              <a:t>Data Cleaning and Processing</a:t>
            </a:r>
          </a:p>
          <a:p>
            <a:r>
              <a:rPr lang="en-US" sz="1800" dirty="0"/>
              <a:t>Exploratory Data Analysis (EDA)</a:t>
            </a:r>
          </a:p>
          <a:p>
            <a:r>
              <a:rPr lang="en-US" sz="1800" dirty="0"/>
              <a:t>ETL Planning and Dashboard Creation with Wireframe</a:t>
            </a:r>
          </a:p>
          <a:p>
            <a:r>
              <a:rPr lang="en-US" sz="1800" dirty="0"/>
              <a:t>Looker Studio Dashboard</a:t>
            </a:r>
          </a:p>
        </p:txBody>
      </p:sp>
      <p:pic>
        <p:nvPicPr>
          <p:cNvPr id="5" name="Content Placeholder 4" descr="Social Media and Notebook">
            <a:extLst>
              <a:ext uri="{FF2B5EF4-FFF2-40B4-BE49-F238E27FC236}">
                <a16:creationId xmlns:a16="http://schemas.microsoft.com/office/drawing/2014/main" id="{6831E205-FDF4-4D86-AE77-3AAF66E7DE08}"/>
              </a:ext>
            </a:extLst>
          </p:cNvPr>
          <p:cNvPicPr>
            <a:picLocks noGrp="1" noChangeAspect="1"/>
          </p:cNvPicPr>
          <p:nvPr>
            <p:ph sz="half" idx="1"/>
          </p:nvPr>
        </p:nvPicPr>
        <p:blipFill>
          <a:blip r:embed="rId3"/>
          <a:srcRect l="14913" r="15387"/>
          <a:stretch/>
        </p:blipFill>
        <p:spPr>
          <a:xfrm>
            <a:off x="5818632" y="-1"/>
            <a:ext cx="6373368" cy="6858001"/>
          </a:xfrm>
          <a:prstGeom prst="rect">
            <a:avLst/>
          </a:prstGeom>
        </p:spPr>
      </p:pic>
    </p:spTree>
    <p:extLst>
      <p:ext uri="{BB962C8B-B14F-4D97-AF65-F5344CB8AC3E}">
        <p14:creationId xmlns:p14="http://schemas.microsoft.com/office/powerpoint/2010/main" val="351424172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A2AFC67-0973-EC0D-F14E-710D701B2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23498B-2424-8AC2-763A-0040BD26DDB2}"/>
              </a:ext>
            </a:extLst>
          </p:cNvPr>
          <p:cNvSpPr>
            <a:spLocks noGrp="1"/>
          </p:cNvSpPr>
          <p:nvPr>
            <p:ph type="title"/>
          </p:nvPr>
        </p:nvSpPr>
        <p:spPr>
          <a:xfrm>
            <a:off x="612648" y="603504"/>
            <a:ext cx="3553412"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Insights Gained From EDA</a:t>
            </a:r>
          </a:p>
        </p:txBody>
      </p:sp>
      <p:sp>
        <p:nvSpPr>
          <p:cNvPr id="4" name="Content Placeholder 3">
            <a:extLst>
              <a:ext uri="{FF2B5EF4-FFF2-40B4-BE49-F238E27FC236}">
                <a16:creationId xmlns:a16="http://schemas.microsoft.com/office/drawing/2014/main" id="{AA443243-D4FA-40D3-935F-00F6E051DA7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2648" y="2212848"/>
            <a:ext cx="3553412" cy="4122420"/>
          </a:xfrm>
        </p:spPr>
        <p:txBody>
          <a:bodyPr>
            <a:normAutofit/>
          </a:bodyPr>
          <a:lstStyle/>
          <a:p>
            <a:pPr marL="0" indent="0">
              <a:spcBef>
                <a:spcPts val="2500"/>
              </a:spcBef>
              <a:buNone/>
            </a:pPr>
            <a:r>
              <a:rPr lang="en-US" sz="1400" b="1"/>
              <a:t>Valuable Insights</a:t>
            </a:r>
          </a:p>
          <a:p>
            <a:pPr marL="0" lvl="1" indent="0">
              <a:buNone/>
            </a:pPr>
            <a:r>
              <a:rPr lang="en-US" sz="1400"/>
              <a:t>Exploratory Data Analysis (EDA) uncovers important patterns and trends that inform future analyses.</a:t>
            </a:r>
          </a:p>
          <a:p>
            <a:pPr marL="0" indent="0">
              <a:spcBef>
                <a:spcPts val="2500"/>
              </a:spcBef>
              <a:buNone/>
            </a:pPr>
            <a:r>
              <a:rPr lang="en-US" sz="1400" b="1"/>
              <a:t>Guiding Future Analysis</a:t>
            </a:r>
          </a:p>
          <a:p>
            <a:pPr marL="0" lvl="1" indent="0">
              <a:buNone/>
            </a:pPr>
            <a:r>
              <a:rPr lang="en-US" sz="1400"/>
              <a:t>The insights gained from EDA help shape the direction of subsequent data analysis and visualization efforts.</a:t>
            </a:r>
          </a:p>
          <a:p>
            <a:pPr marL="0" indent="0">
              <a:spcBef>
                <a:spcPts val="2500"/>
              </a:spcBef>
              <a:buNone/>
            </a:pPr>
            <a:r>
              <a:rPr lang="en-US" sz="1400" b="1"/>
              <a:t>Key Findings Highlighted</a:t>
            </a:r>
          </a:p>
          <a:p>
            <a:pPr marL="0" lvl="1" indent="0">
              <a:buNone/>
            </a:pPr>
            <a:r>
              <a:rPr lang="en-US" sz="1400"/>
              <a:t>This section emphasizes the critical findings from our exploratory analysis that impact decision-making.</a:t>
            </a:r>
            <a:endParaRPr lang="en-IN" sz="1400"/>
          </a:p>
        </p:txBody>
      </p:sp>
      <p:pic>
        <p:nvPicPr>
          <p:cNvPr id="5" name="Content Placeholder 4" descr="Digest those facts and figures... literal interpretation of the business lunch.">
            <a:extLst>
              <a:ext uri="{FF2B5EF4-FFF2-40B4-BE49-F238E27FC236}">
                <a16:creationId xmlns:a16="http://schemas.microsoft.com/office/drawing/2014/main" id="{A30035EE-259B-44A3-A006-DEDBC093ACFD}"/>
              </a:ext>
            </a:extLst>
          </p:cNvPr>
          <p:cNvPicPr>
            <a:picLocks noGrp="1" noChangeAspect="1"/>
          </p:cNvPicPr>
          <p:nvPr>
            <p:ph sz="half" idx="1"/>
          </p:nvPr>
        </p:nvPicPr>
        <p:blipFill>
          <a:blip r:embed="rId3"/>
          <a:srcRect l="17562" r="10027" b="-1"/>
          <a:stretch/>
        </p:blipFill>
        <p:spPr>
          <a:xfrm>
            <a:off x="4752550" y="10"/>
            <a:ext cx="7439450" cy="6857990"/>
          </a:xfrm>
          <a:prstGeom prst="rect">
            <a:avLst/>
          </a:prstGeom>
        </p:spPr>
      </p:pic>
    </p:spTree>
    <p:extLst>
      <p:ext uri="{BB962C8B-B14F-4D97-AF65-F5344CB8AC3E}">
        <p14:creationId xmlns:p14="http://schemas.microsoft.com/office/powerpoint/2010/main" val="41217054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2DE5C756-1B9F-3A7A-4349-ADD99E48D834}"/>
              </a:ext>
            </a:extLst>
          </p:cNvPr>
          <p:cNvSpPr>
            <a:spLocks noGrp="1"/>
          </p:cNvSpPr>
          <p:nvPr>
            <p:ph type="ctrTitle"/>
          </p:nvPr>
        </p:nvSpPr>
        <p:spPr>
          <a:xfrm>
            <a:off x="277091" y="1814321"/>
            <a:ext cx="7772400" cy="4560920"/>
          </a:xfrm>
        </p:spPr>
        <p:txBody>
          <a:bodyPr anchor="b">
            <a:normAutofit/>
          </a:bodyPr>
          <a:lstStyle/>
          <a:p>
            <a:pPr algn="l"/>
            <a:r>
              <a:rPr lang="en-IN" sz="7400"/>
              <a:t>ETL Planning and Dashboard Creation</a:t>
            </a:r>
          </a:p>
        </p:txBody>
      </p:sp>
    </p:spTree>
    <p:extLst>
      <p:ext uri="{BB962C8B-B14F-4D97-AF65-F5344CB8AC3E}">
        <p14:creationId xmlns:p14="http://schemas.microsoft.com/office/powerpoint/2010/main" val="295398959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BA2AFC67-0973-EC0D-F14E-710D701B2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22A0E4-6B54-5C46-B15A-A4FC486B21A9}"/>
              </a:ext>
            </a:extLst>
          </p:cNvPr>
          <p:cNvSpPr>
            <a:spLocks noGrp="1"/>
          </p:cNvSpPr>
          <p:nvPr>
            <p:ph type="title"/>
          </p:nvPr>
        </p:nvSpPr>
        <p:spPr>
          <a:xfrm>
            <a:off x="612648" y="603504"/>
            <a:ext cx="3553412" cy="1527048"/>
          </a:xfrm>
        </p:spPr>
        <p:txBody>
          <a:bodyPr vert="horz" lIns="91440" tIns="45720" rIns="91440" bIns="45720" rtlCol="0" anchor="b">
            <a:normAutofit/>
          </a:bodyPr>
          <a:lstStyle/>
          <a:p>
            <a:r>
              <a:rPr lang="en-US" b="1" kern="1200" dirty="0">
                <a:solidFill>
                  <a:schemeClr val="tx1"/>
                </a:solidFill>
                <a:latin typeface="+mj-lt"/>
                <a:ea typeface="+mj-ea"/>
                <a:cs typeface="+mj-cs"/>
              </a:rPr>
              <a:t>Building a Master Table</a:t>
            </a:r>
          </a:p>
        </p:txBody>
      </p:sp>
      <p:sp>
        <p:nvSpPr>
          <p:cNvPr id="4" name="Content Placeholder 3">
            <a:extLst>
              <a:ext uri="{FF2B5EF4-FFF2-40B4-BE49-F238E27FC236}">
                <a16:creationId xmlns:a16="http://schemas.microsoft.com/office/drawing/2014/main" id="{F7DF19CD-585E-F6F5-4096-B42E3A1ADB3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2648" y="2212848"/>
            <a:ext cx="3553412" cy="4122420"/>
          </a:xfrm>
        </p:spPr>
        <p:txBody>
          <a:bodyPr>
            <a:normAutofit/>
          </a:bodyPr>
          <a:lstStyle/>
          <a:p>
            <a:pPr marL="0" indent="0">
              <a:spcBef>
                <a:spcPts val="2500"/>
              </a:spcBef>
              <a:buNone/>
            </a:pPr>
            <a:r>
              <a:rPr lang="en-US" sz="1400" b="1"/>
              <a:t>Data Consolidation</a:t>
            </a:r>
          </a:p>
          <a:p>
            <a:pPr marL="0" lvl="1" indent="0">
              <a:buNone/>
            </a:pPr>
            <a:r>
              <a:rPr lang="en-US" sz="1400"/>
              <a:t>The first step is to gather data from multiple sources for a comprehensive overview.</a:t>
            </a:r>
          </a:p>
          <a:p>
            <a:pPr marL="0" indent="0">
              <a:spcBef>
                <a:spcPts val="2500"/>
              </a:spcBef>
              <a:buNone/>
            </a:pPr>
            <a:r>
              <a:rPr lang="en-US" sz="1400" b="1"/>
              <a:t>Structuring the Table</a:t>
            </a:r>
          </a:p>
          <a:p>
            <a:pPr marL="0" lvl="1" indent="0">
              <a:buNone/>
            </a:pPr>
            <a:r>
              <a:rPr lang="en-US" sz="1400"/>
              <a:t>It is essential to organize the table with clear headings and categories to enhance readability.</a:t>
            </a:r>
          </a:p>
          <a:p>
            <a:pPr marL="0" indent="0">
              <a:spcBef>
                <a:spcPts val="2500"/>
              </a:spcBef>
              <a:buNone/>
            </a:pPr>
            <a:r>
              <a:rPr lang="en-US" sz="1400" b="1"/>
              <a:t>Ensuring Completeness</a:t>
            </a:r>
          </a:p>
          <a:p>
            <a:pPr marL="0" lvl="1" indent="0">
              <a:buNone/>
            </a:pPr>
            <a:r>
              <a:rPr lang="en-US" sz="1400"/>
              <a:t>Regular checks should be conducted to ensure that all necessary data is included for accuracy.</a:t>
            </a:r>
            <a:endParaRPr lang="en-IN" sz="1400"/>
          </a:p>
        </p:txBody>
      </p:sp>
      <p:pic>
        <p:nvPicPr>
          <p:cNvPr id="5" name="Content Placeholder 4">
            <a:extLst>
              <a:ext uri="{FF2B5EF4-FFF2-40B4-BE49-F238E27FC236}">
                <a16:creationId xmlns:a16="http://schemas.microsoft.com/office/drawing/2014/main" id="{B0B02FE7-50BF-411B-95F5-63D10B72888D}"/>
              </a:ext>
            </a:extLst>
          </p:cNvPr>
          <p:cNvPicPr>
            <a:picLocks noGrp="1" noChangeAspect="1"/>
          </p:cNvPicPr>
          <p:nvPr>
            <p:ph sz="half"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6236" r="16236"/>
          <a:stretch/>
        </p:blipFill>
        <p:spPr>
          <a:xfrm>
            <a:off x="4752550" y="10"/>
            <a:ext cx="7439450" cy="6857990"/>
          </a:xfrm>
          <a:prstGeom prst="rect">
            <a:avLst/>
          </a:prstGeom>
        </p:spPr>
      </p:pic>
    </p:spTree>
    <p:extLst>
      <p:ext uri="{BB962C8B-B14F-4D97-AF65-F5344CB8AC3E}">
        <p14:creationId xmlns:p14="http://schemas.microsoft.com/office/powerpoint/2010/main" val="27001850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3867147-1C83-BF71-39B0-B590EE7F3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356F68-F990-A6D8-8F62-2524063E1C1A}"/>
              </a:ext>
            </a:extLst>
          </p:cNvPr>
          <p:cNvSpPr>
            <a:spLocks noGrp="1"/>
          </p:cNvSpPr>
          <p:nvPr>
            <p:ph type="title"/>
          </p:nvPr>
        </p:nvSpPr>
        <p:spPr>
          <a:xfrm>
            <a:off x="614678" y="548640"/>
            <a:ext cx="10872216" cy="1133856"/>
          </a:xfrm>
        </p:spPr>
        <p:txBody>
          <a:bodyPr vert="horz" lIns="91440" tIns="45720" rIns="91440" bIns="45720" rtlCol="0" anchor="t">
            <a:normAutofit/>
          </a:bodyPr>
          <a:lstStyle/>
          <a:p>
            <a:r>
              <a:rPr lang="en-US" b="1" kern="1200" dirty="0">
                <a:solidFill>
                  <a:schemeClr val="tx1"/>
                </a:solidFill>
                <a:latin typeface="+mj-lt"/>
                <a:ea typeface="+mj-ea"/>
                <a:cs typeface="+mj-cs"/>
              </a:rPr>
              <a:t>Dashboard of Master Table</a:t>
            </a:r>
          </a:p>
        </p:txBody>
      </p:sp>
      <p:pic>
        <p:nvPicPr>
          <p:cNvPr id="5" name="Content Placeholder 4" descr="A screenshot of a computer&#10;&#10;AI-generated content may be incorrect.">
            <a:extLst>
              <a:ext uri="{FF2B5EF4-FFF2-40B4-BE49-F238E27FC236}">
                <a16:creationId xmlns:a16="http://schemas.microsoft.com/office/drawing/2014/main" id="{29336DCA-2EF1-4314-8F13-317E980BF905}"/>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rcRect l="255" t="-1631" r="3213" b="1629"/>
          <a:stretch/>
        </p:blipFill>
        <p:spPr>
          <a:xfrm>
            <a:off x="731520" y="1792223"/>
            <a:ext cx="6113926" cy="3198515"/>
          </a:xfrm>
          <a:prstGeom prst="rect">
            <a:avLst/>
          </a:prstGeom>
        </p:spPr>
      </p:pic>
      <p:sp>
        <p:nvSpPr>
          <p:cNvPr id="4" name="Content Placeholder 3">
            <a:extLst>
              <a:ext uri="{FF2B5EF4-FFF2-40B4-BE49-F238E27FC236}">
                <a16:creationId xmlns:a16="http://schemas.microsoft.com/office/drawing/2014/main" id="{5A2536DC-3FDA-916E-F6CC-51D7A334267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177176" y="1792224"/>
            <a:ext cx="4307527" cy="4517136"/>
          </a:xfrm>
        </p:spPr>
        <p:txBody>
          <a:bodyPr>
            <a:normAutofit/>
          </a:bodyPr>
          <a:lstStyle/>
          <a:p>
            <a:pPr marL="0" indent="0">
              <a:spcBef>
                <a:spcPts val="2500"/>
              </a:spcBef>
              <a:buNone/>
            </a:pPr>
            <a:r>
              <a:rPr lang="en-US" sz="1400" b="1"/>
              <a:t>Key Metrics Visualization</a:t>
            </a:r>
          </a:p>
          <a:p>
            <a:pPr marL="0" lvl="1" indent="0">
              <a:buNone/>
            </a:pPr>
            <a:r>
              <a:rPr lang="en-US" sz="1400"/>
              <a:t>The dashboard visualizes important metrics to provide insights into data performance and trends.</a:t>
            </a:r>
          </a:p>
          <a:p>
            <a:pPr marL="0" indent="0">
              <a:spcBef>
                <a:spcPts val="2500"/>
              </a:spcBef>
              <a:buNone/>
            </a:pPr>
            <a:r>
              <a:rPr lang="en-US" sz="1400" b="1"/>
              <a:t>User-Friendly Interface</a:t>
            </a:r>
          </a:p>
          <a:p>
            <a:pPr marL="0" lvl="1" indent="0">
              <a:buNone/>
            </a:pPr>
            <a:r>
              <a:rPr lang="en-US" sz="1400"/>
              <a:t>Designed for ease of use, the dashboard allows users to interactively explore data and insights effectively.</a:t>
            </a:r>
          </a:p>
          <a:p>
            <a:pPr marL="0" indent="0">
              <a:spcBef>
                <a:spcPts val="2500"/>
              </a:spcBef>
              <a:buNone/>
            </a:pPr>
            <a:r>
              <a:rPr lang="en-US" sz="1400" b="1"/>
              <a:t>Functionalities Overview</a:t>
            </a:r>
          </a:p>
          <a:p>
            <a:pPr marL="0" lvl="1" indent="0">
              <a:buNone/>
            </a:pPr>
            <a:r>
              <a:rPr lang="en-US" sz="1400"/>
              <a:t>This section highlights the various functionalities of the dashboard, enhancing data accessibility and analysis.</a:t>
            </a:r>
            <a:endParaRPr lang="en-IN" sz="1400"/>
          </a:p>
        </p:txBody>
      </p:sp>
    </p:spTree>
    <p:extLst>
      <p:ext uri="{BB962C8B-B14F-4D97-AF65-F5344CB8AC3E}">
        <p14:creationId xmlns:p14="http://schemas.microsoft.com/office/powerpoint/2010/main" val="21052469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635F62AD-DDB9-A948-8F50-1734C8EAF40E}"/>
              </a:ext>
            </a:extLst>
          </p:cNvPr>
          <p:cNvSpPr>
            <a:spLocks noGrp="1"/>
          </p:cNvSpPr>
          <p:nvPr>
            <p:ph type="ctrTitle"/>
          </p:nvPr>
        </p:nvSpPr>
        <p:spPr>
          <a:xfrm>
            <a:off x="277091" y="1814321"/>
            <a:ext cx="7772400" cy="4560920"/>
          </a:xfrm>
        </p:spPr>
        <p:txBody>
          <a:bodyPr anchor="b">
            <a:normAutofit/>
          </a:bodyPr>
          <a:lstStyle/>
          <a:p>
            <a:pPr algn="l"/>
            <a:r>
              <a:rPr lang="en-IN" sz="7400"/>
              <a:t>Looker Studio Dashboard</a:t>
            </a:r>
          </a:p>
        </p:txBody>
      </p:sp>
    </p:spTree>
    <p:extLst>
      <p:ext uri="{BB962C8B-B14F-4D97-AF65-F5344CB8AC3E}">
        <p14:creationId xmlns:p14="http://schemas.microsoft.com/office/powerpoint/2010/main" val="353363151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29B806-02E0-51AF-AED4-B2FA03B05607}"/>
              </a:ext>
            </a:extLst>
          </p:cNvPr>
          <p:cNvSpPr>
            <a:spLocks noGrp="1"/>
          </p:cNvSpPr>
          <p:nvPr>
            <p:ph type="title"/>
          </p:nvPr>
        </p:nvSpPr>
        <p:spPr>
          <a:xfrm>
            <a:off x="612648" y="603504"/>
            <a:ext cx="4361686" cy="1527048"/>
          </a:xfrm>
        </p:spPr>
        <p:txBody>
          <a:bodyPr vert="horz" lIns="91440" tIns="45720" rIns="91440" bIns="45720" rtlCol="0" anchor="b">
            <a:normAutofit/>
          </a:bodyPr>
          <a:lstStyle/>
          <a:p>
            <a:r>
              <a:rPr lang="en-US" b="1" kern="1200">
                <a:solidFill>
                  <a:schemeClr val="tx1"/>
                </a:solidFill>
                <a:latin typeface="+mj-lt"/>
                <a:ea typeface="+mj-ea"/>
                <a:cs typeface="+mj-cs"/>
              </a:rPr>
              <a:t>Overview of Looker Studio</a:t>
            </a:r>
          </a:p>
        </p:txBody>
      </p:sp>
      <p:sp>
        <p:nvSpPr>
          <p:cNvPr id="4" name="Content Placeholder 3">
            <a:extLst>
              <a:ext uri="{FF2B5EF4-FFF2-40B4-BE49-F238E27FC236}">
                <a16:creationId xmlns:a16="http://schemas.microsoft.com/office/drawing/2014/main" id="{2C701EF4-BD03-78D5-8715-DCA4558752A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2647" y="2212848"/>
            <a:ext cx="4361687" cy="4096512"/>
          </a:xfrm>
        </p:spPr>
        <p:txBody>
          <a:bodyPr>
            <a:normAutofit/>
          </a:bodyPr>
          <a:lstStyle/>
          <a:p>
            <a:pPr marL="0" indent="0">
              <a:spcBef>
                <a:spcPts val="2500"/>
              </a:spcBef>
              <a:buNone/>
            </a:pPr>
            <a:r>
              <a:rPr lang="en-US" sz="1400" b="1"/>
              <a:t>Data Visualization Tools</a:t>
            </a:r>
          </a:p>
          <a:p>
            <a:pPr marL="0" lvl="1" indent="0">
              <a:buNone/>
            </a:pPr>
            <a:r>
              <a:rPr lang="en-US" sz="1400"/>
              <a:t>Looker Studio offers a variety of tools designed for effective data visualization, helping users see data in new ways.</a:t>
            </a:r>
          </a:p>
          <a:p>
            <a:pPr marL="0" indent="0">
              <a:spcBef>
                <a:spcPts val="2500"/>
              </a:spcBef>
              <a:buNone/>
            </a:pPr>
            <a:r>
              <a:rPr lang="en-US" sz="1400" b="1"/>
              <a:t>Dashboard Creation</a:t>
            </a:r>
          </a:p>
          <a:p>
            <a:pPr marL="0" lvl="1" indent="0">
              <a:buNone/>
            </a:pPr>
            <a:r>
              <a:rPr lang="en-US" sz="1400"/>
              <a:t>The platform simplifies the process of creating interactive dashboards, allowing for dynamic exploration of data.</a:t>
            </a:r>
          </a:p>
          <a:p>
            <a:pPr marL="0" indent="0">
              <a:spcBef>
                <a:spcPts val="2500"/>
              </a:spcBef>
              <a:buNone/>
            </a:pPr>
            <a:r>
              <a:rPr lang="en-US" sz="1400" b="1"/>
              <a:t>Capabilities and Advantages</a:t>
            </a:r>
          </a:p>
          <a:p>
            <a:pPr marL="0" lvl="1" indent="0">
              <a:buNone/>
            </a:pPr>
            <a:r>
              <a:rPr lang="en-US" sz="1400"/>
              <a:t>Looker Studio's features provide a competitive edge in data analysis, enhancing decision-making processes within organizations.</a:t>
            </a:r>
            <a:endParaRPr lang="en-IN" sz="1400"/>
          </a:p>
        </p:txBody>
      </p:sp>
      <p:pic>
        <p:nvPicPr>
          <p:cNvPr id="5" name="Content Placeholder 4" descr="Digital financial graph">
            <a:extLst>
              <a:ext uri="{FF2B5EF4-FFF2-40B4-BE49-F238E27FC236}">
                <a16:creationId xmlns:a16="http://schemas.microsoft.com/office/drawing/2014/main" id="{D4CCE6A8-343F-4FD6-9187-AB861F7A781F}"/>
              </a:ext>
            </a:extLst>
          </p:cNvPr>
          <p:cNvPicPr>
            <a:picLocks noGrp="1" noChangeAspect="1"/>
          </p:cNvPicPr>
          <p:nvPr>
            <p:ph sz="half" idx="1"/>
          </p:nvPr>
        </p:nvPicPr>
        <p:blipFill>
          <a:blip r:embed="rId3"/>
          <a:srcRect l="29768" r="17957"/>
          <a:stretch/>
        </p:blipFill>
        <p:spPr>
          <a:xfrm>
            <a:off x="5818632" y="-1"/>
            <a:ext cx="6373368" cy="6858001"/>
          </a:xfrm>
          <a:prstGeom prst="rect">
            <a:avLst/>
          </a:prstGeom>
        </p:spPr>
      </p:pic>
    </p:spTree>
    <p:extLst>
      <p:ext uri="{BB962C8B-B14F-4D97-AF65-F5344CB8AC3E}">
        <p14:creationId xmlns:p14="http://schemas.microsoft.com/office/powerpoint/2010/main" val="39516340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20CE451-818C-E63D-258B-234B6C543D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416094-5547-34DE-A5A6-295093D35B72}"/>
              </a:ext>
            </a:extLst>
          </p:cNvPr>
          <p:cNvSpPr>
            <a:spLocks noGrp="1"/>
          </p:cNvSpPr>
          <p:nvPr>
            <p:ph type="title"/>
          </p:nvPr>
        </p:nvSpPr>
        <p:spPr>
          <a:xfrm>
            <a:off x="612648" y="603504"/>
            <a:ext cx="4361686" cy="1527048"/>
          </a:xfrm>
        </p:spPr>
        <p:txBody>
          <a:bodyPr vert="horz" lIns="91440" tIns="45720" rIns="91440" bIns="45720" rtlCol="0" anchor="b">
            <a:normAutofit/>
          </a:bodyPr>
          <a:lstStyle/>
          <a:p>
            <a:r>
              <a:rPr lang="en-US" sz="3300" b="1" kern="1200" dirty="0">
                <a:solidFill>
                  <a:schemeClr val="tx1"/>
                </a:solidFill>
                <a:latin typeface="+mj-lt"/>
                <a:ea typeface="+mj-ea"/>
                <a:cs typeface="+mj-cs"/>
              </a:rPr>
              <a:t>Dashboard Features and Functionalities</a:t>
            </a:r>
          </a:p>
        </p:txBody>
      </p:sp>
      <p:sp>
        <p:nvSpPr>
          <p:cNvPr id="4" name="Content Placeholder 3">
            <a:extLst>
              <a:ext uri="{FF2B5EF4-FFF2-40B4-BE49-F238E27FC236}">
                <a16:creationId xmlns:a16="http://schemas.microsoft.com/office/drawing/2014/main" id="{DC5EF62D-2FEF-D9D7-483A-813C1A86CE6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2647" y="2212848"/>
            <a:ext cx="4361687" cy="4096512"/>
          </a:xfrm>
        </p:spPr>
        <p:txBody>
          <a:bodyPr>
            <a:normAutofit/>
          </a:bodyPr>
          <a:lstStyle/>
          <a:p>
            <a:pPr marL="0" indent="0">
              <a:spcBef>
                <a:spcPts val="2500"/>
              </a:spcBef>
              <a:buNone/>
            </a:pPr>
            <a:r>
              <a:rPr lang="en-US" sz="1400" b="1"/>
              <a:t>Interactive Elements</a:t>
            </a:r>
          </a:p>
          <a:p>
            <a:pPr marL="0" lvl="1" indent="0">
              <a:buNone/>
            </a:pPr>
            <a:r>
              <a:rPr lang="en-US" sz="1400"/>
              <a:t>The dashboard includes interactive elements that allow users to engage directly with the data for better insights.</a:t>
            </a:r>
          </a:p>
          <a:p>
            <a:pPr marL="0" indent="0">
              <a:spcBef>
                <a:spcPts val="2500"/>
              </a:spcBef>
              <a:buNone/>
            </a:pPr>
            <a:r>
              <a:rPr lang="en-US" sz="1400" b="1"/>
              <a:t>Dynamic Filters</a:t>
            </a:r>
          </a:p>
          <a:p>
            <a:pPr marL="0" lvl="1" indent="0">
              <a:buNone/>
            </a:pPr>
            <a:r>
              <a:rPr lang="en-US" sz="1400"/>
              <a:t>Dynamic filters enable users to customize their view of the data, making it more relevant to their needs.</a:t>
            </a:r>
          </a:p>
          <a:p>
            <a:pPr marL="0" indent="0">
              <a:spcBef>
                <a:spcPts val="2500"/>
              </a:spcBef>
              <a:buNone/>
            </a:pPr>
            <a:r>
              <a:rPr lang="en-US" sz="1400" b="1"/>
              <a:t>Real-Time Data Updates</a:t>
            </a:r>
          </a:p>
          <a:p>
            <a:pPr marL="0" lvl="1" indent="0">
              <a:buNone/>
            </a:pPr>
            <a:r>
              <a:rPr lang="en-US" sz="1400"/>
              <a:t>Real-time data updates ensure that users always have the latest information available, enhancing decision-making.</a:t>
            </a:r>
            <a:endParaRPr lang="en-IN" sz="1400"/>
          </a:p>
        </p:txBody>
      </p:sp>
      <p:pic>
        <p:nvPicPr>
          <p:cNvPr id="5" name="Content Placeholder 4">
            <a:extLst>
              <a:ext uri="{FF2B5EF4-FFF2-40B4-BE49-F238E27FC236}">
                <a16:creationId xmlns:a16="http://schemas.microsoft.com/office/drawing/2014/main" id="{E8D83547-E8F3-46A4-A148-39E7B44222A0}"/>
              </a:ext>
            </a:extLst>
          </p:cNvPr>
          <p:cNvPicPr>
            <a:picLocks noGrp="1" noChangeAspect="1"/>
          </p:cNvPicPr>
          <p:nvPr>
            <p:ph sz="half" idx="1"/>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6428" r="16427"/>
          <a:stretch/>
        </p:blipFill>
        <p:spPr>
          <a:xfrm>
            <a:off x="5818632" y="-1"/>
            <a:ext cx="6373368" cy="6858001"/>
          </a:xfrm>
          <a:prstGeom prst="rect">
            <a:avLst/>
          </a:prstGeom>
        </p:spPr>
      </p:pic>
      <p:sp>
        <p:nvSpPr>
          <p:cNvPr id="3" name="TextBox 2">
            <a:extLst>
              <a:ext uri="{FF2B5EF4-FFF2-40B4-BE49-F238E27FC236}">
                <a16:creationId xmlns:a16="http://schemas.microsoft.com/office/drawing/2014/main" id="{BD5EDC64-8132-9813-E9A3-6BA0297E15A5}"/>
              </a:ext>
            </a:extLst>
          </p:cNvPr>
          <p:cNvSpPr txBox="1"/>
          <p:nvPr/>
        </p:nvSpPr>
        <p:spPr>
          <a:xfrm>
            <a:off x="9689392" y="6657945"/>
            <a:ext cx="2502608" cy="200055"/>
          </a:xfrm>
          <a:prstGeom prst="rect">
            <a:avLst/>
          </a:prstGeom>
          <a:solidFill>
            <a:srgbClr val="000000"/>
          </a:solidFill>
        </p:spPr>
        <p:txBody>
          <a:bodyPr wrap="none" rtlCol="0">
            <a:spAutoFit/>
          </a:bodyPr>
          <a:lstStyle/>
          <a:p>
            <a:pPr algn="r">
              <a:spcAft>
                <a:spcPts val="600"/>
              </a:spcAft>
            </a:pPr>
            <a:r>
              <a:rPr lang="en-IN" sz="700">
                <a:solidFill>
                  <a:srgbClr val="FFFFFF"/>
                </a:solidFill>
                <a:hlinkClick r:id="rId4" tooltip="https://researchleap.com/product/data-analysis/">
                  <a:extLst>
                    <a:ext uri="{A12FA001-AC4F-418D-AE19-62706E023703}">
                      <ahyp:hlinkClr xmlns:ahyp="http://schemas.microsoft.com/office/drawing/2018/hyperlinkcolor" val="tx"/>
                    </a:ext>
                  </a:extLst>
                </a:hlinkClick>
              </a:rPr>
              <a:t>This Photo</a:t>
            </a:r>
            <a:r>
              <a:rPr lang="en-IN" sz="700">
                <a:solidFill>
                  <a:srgbClr val="FFFFFF"/>
                </a:solidFill>
              </a:rPr>
              <a:t> by Unknown Author is licensed under </a:t>
            </a:r>
            <a:r>
              <a:rPr lang="en-IN" sz="700">
                <a:solidFill>
                  <a:srgbClr val="FFFFFF"/>
                </a:solidFill>
                <a:hlinkClick r:id="rId5" tooltip="https://creativecommons.org/licenses/by/3.0/">
                  <a:extLst>
                    <a:ext uri="{A12FA001-AC4F-418D-AE19-62706E023703}">
                      <ahyp:hlinkClr xmlns:ahyp="http://schemas.microsoft.com/office/drawing/2018/hyperlinkcolor" val="tx"/>
                    </a:ext>
                  </a:extLst>
                </a:hlinkClick>
              </a:rPr>
              <a:t>CC BY</a:t>
            </a:r>
            <a:endParaRPr lang="en-IN" sz="700">
              <a:solidFill>
                <a:srgbClr val="FFFFFF"/>
              </a:solidFill>
            </a:endParaRPr>
          </a:p>
        </p:txBody>
      </p:sp>
    </p:spTree>
    <p:extLst>
      <p:ext uri="{BB962C8B-B14F-4D97-AF65-F5344CB8AC3E}">
        <p14:creationId xmlns:p14="http://schemas.microsoft.com/office/powerpoint/2010/main" val="24767993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207B083-EAC0-A5BB-C369-C9589EC7F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FFBAC0-A14D-638F-1A68-4095D1474C73}"/>
              </a:ext>
            </a:extLst>
          </p:cNvPr>
          <p:cNvSpPr>
            <a:spLocks noGrp="1"/>
          </p:cNvSpPr>
          <p:nvPr>
            <p:ph type="title"/>
          </p:nvPr>
        </p:nvSpPr>
        <p:spPr>
          <a:xfrm>
            <a:off x="614677" y="603504"/>
            <a:ext cx="10872216" cy="1527048"/>
          </a:xfrm>
        </p:spPr>
        <p:txBody>
          <a:bodyPr vert="horz" lIns="91440" tIns="45720" rIns="91440" bIns="45720" rtlCol="0" anchor="b">
            <a:normAutofit/>
          </a:bodyPr>
          <a:lstStyle/>
          <a:p>
            <a:r>
              <a:rPr lang="en-US" b="1" kern="1200" dirty="0">
                <a:solidFill>
                  <a:schemeClr val="tx1"/>
                </a:solidFill>
                <a:latin typeface="+mj-lt"/>
                <a:ea typeface="+mj-ea"/>
                <a:cs typeface="+mj-cs"/>
              </a:rPr>
              <a:t>Final Design and Annotations</a:t>
            </a:r>
          </a:p>
        </p:txBody>
      </p:sp>
      <p:pic>
        <p:nvPicPr>
          <p:cNvPr id="5" name="Content Placeholder 4">
            <a:extLst>
              <a:ext uri="{FF2B5EF4-FFF2-40B4-BE49-F238E27FC236}">
                <a16:creationId xmlns:a16="http://schemas.microsoft.com/office/drawing/2014/main" id="{AE82CAB5-A2DD-4001-BC5D-2C99DF73BC7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rcRect l="-70" r="442"/>
          <a:stretch/>
        </p:blipFill>
        <p:spPr>
          <a:xfrm>
            <a:off x="614678" y="2441274"/>
            <a:ext cx="5431615" cy="3248326"/>
          </a:xfrm>
          <a:prstGeom prst="rect">
            <a:avLst/>
          </a:prstGeom>
        </p:spPr>
      </p:pic>
      <p:sp>
        <p:nvSpPr>
          <p:cNvPr id="4" name="Content Placeholder 3">
            <a:extLst>
              <a:ext uri="{FF2B5EF4-FFF2-40B4-BE49-F238E27FC236}">
                <a16:creationId xmlns:a16="http://schemas.microsoft.com/office/drawing/2014/main" id="{A36BF5F3-0699-1D0D-0271-E2D056530BC0}"/>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96000" y="2441273"/>
            <a:ext cx="5385816" cy="3817942"/>
          </a:xfrm>
        </p:spPr>
        <p:txBody>
          <a:bodyPr>
            <a:normAutofit/>
          </a:bodyPr>
          <a:lstStyle/>
          <a:p>
            <a:pPr marL="0" indent="0">
              <a:spcBef>
                <a:spcPts val="2500"/>
              </a:spcBef>
              <a:buNone/>
            </a:pPr>
            <a:r>
              <a:rPr lang="en-US" sz="1400" b="1"/>
              <a:t>Completed Dashboard Design</a:t>
            </a:r>
          </a:p>
          <a:p>
            <a:pPr marL="0" lvl="1" indent="0">
              <a:buNone/>
            </a:pPr>
            <a:r>
              <a:rPr lang="en-US" sz="1400"/>
              <a:t>The final Looker Studio dashboard design presents a cohesive visual representation of data insights.</a:t>
            </a:r>
          </a:p>
          <a:p>
            <a:pPr marL="0" indent="0">
              <a:spcBef>
                <a:spcPts val="2500"/>
              </a:spcBef>
              <a:buNone/>
            </a:pPr>
            <a:r>
              <a:rPr lang="en-US" sz="1400" b="1"/>
              <a:t>Annotations for Clarity</a:t>
            </a:r>
          </a:p>
          <a:p>
            <a:pPr marL="0" lvl="1" indent="0">
              <a:buNone/>
            </a:pPr>
            <a:r>
              <a:rPr lang="en-US" sz="1400"/>
              <a:t>Annotations are included to clarify visual elements, guiding users through the insights provided.</a:t>
            </a:r>
          </a:p>
          <a:p>
            <a:pPr marL="0" indent="0">
              <a:spcBef>
                <a:spcPts val="2500"/>
              </a:spcBef>
              <a:buNone/>
            </a:pPr>
            <a:r>
              <a:rPr lang="en-US" sz="1400" b="1"/>
              <a:t>Visual Elements Significance</a:t>
            </a:r>
          </a:p>
          <a:p>
            <a:pPr marL="0" lvl="1" indent="0">
              <a:buNone/>
            </a:pPr>
            <a:r>
              <a:rPr lang="en-US" sz="1400"/>
              <a:t>Each visual element in the dashboard is designed to convey specific insights and facilitate understanding.</a:t>
            </a:r>
            <a:endParaRPr lang="en-IN" sz="1400"/>
          </a:p>
        </p:txBody>
      </p:sp>
    </p:spTree>
    <p:extLst>
      <p:ext uri="{BB962C8B-B14F-4D97-AF65-F5344CB8AC3E}">
        <p14:creationId xmlns:p14="http://schemas.microsoft.com/office/powerpoint/2010/main" val="3048695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F74C59-445A-9824-B537-A392A6ECE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AFDC9EEA-D7E1-38AA-6ED4-3736D8A3DF62}"/>
              </a:ext>
            </a:extLst>
          </p:cNvPr>
          <p:cNvSpPr>
            <a:spLocks noGrp="1"/>
          </p:cNvSpPr>
          <p:nvPr>
            <p:ph type="title"/>
          </p:nvPr>
        </p:nvSpPr>
        <p:spPr>
          <a:xfrm>
            <a:off x="612648" y="1847088"/>
            <a:ext cx="7344336" cy="1133856"/>
          </a:xfrm>
        </p:spPr>
        <p:txBody>
          <a:bodyPr anchor="b">
            <a:normAutofit/>
          </a:bodyPr>
          <a:lstStyle/>
          <a:p>
            <a:r>
              <a:rPr lang="en-IN" sz="6000"/>
              <a:t>Conclusion</a:t>
            </a:r>
          </a:p>
        </p:txBody>
      </p:sp>
      <p:graphicFrame>
        <p:nvGraphicFramePr>
          <p:cNvPr id="9" name="Content Placeholder 2">
            <a:extLst>
              <a:ext uri="{FF2B5EF4-FFF2-40B4-BE49-F238E27FC236}">
                <a16:creationId xmlns:a16="http://schemas.microsoft.com/office/drawing/2014/main" id="{1DF810F3-DB7E-96AD-C361-23C36028795B}"/>
              </a:ext>
            </a:extLst>
          </p:cNvPr>
          <p:cNvGraphicFramePr>
            <a:graphicFrameLocks noGrp="1"/>
          </p:cNvGraphicFramePr>
          <p:nvPr>
            <p:ph idx="1"/>
            <p:extLst>
              <p:ext uri="{D42A27DB-BD31-4B8C-83A1-F6EECF244321}">
                <p14:modId xmlns:p14="http://schemas.microsoft.com/office/powerpoint/2010/main" val="4182198108"/>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612646" y="3593592"/>
          <a:ext cx="10890504" cy="25124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138753"/>
      </p:ext>
    </p:extLst>
  </p:cSld>
  <p:clrMapOvr>
    <a:overrideClrMapping bg1="dk1" tx1="lt1" bg2="dk2" tx2="lt2" accent1="accent1" accent2="accent2" accent3="accent3" accent4="accent4" accent5="accent5" accent6="accent6" hlink="hlink" folHlink="folHlink"/>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207B083-EAC0-A5BB-C369-C9589EC7F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BFAEB4-B729-4FF2-ED35-88F1266B73E2}"/>
              </a:ext>
            </a:extLst>
          </p:cNvPr>
          <p:cNvSpPr>
            <a:spLocks noGrp="1"/>
          </p:cNvSpPr>
          <p:nvPr>
            <p:ph type="title"/>
          </p:nvPr>
        </p:nvSpPr>
        <p:spPr>
          <a:xfrm>
            <a:off x="614677" y="603504"/>
            <a:ext cx="10872216" cy="1527048"/>
          </a:xfrm>
        </p:spPr>
        <p:txBody>
          <a:bodyPr vert="horz" lIns="91440" tIns="45720" rIns="91440" bIns="45720" rtlCol="0" anchor="b">
            <a:normAutofit/>
          </a:bodyPr>
          <a:lstStyle/>
          <a:p>
            <a:r>
              <a:rPr lang="en-US" b="1" kern="1200">
                <a:solidFill>
                  <a:schemeClr val="tx1"/>
                </a:solidFill>
                <a:latin typeface="+mj-lt"/>
                <a:ea typeface="+mj-ea"/>
                <a:cs typeface="+mj-cs"/>
              </a:rPr>
              <a:t>Q&amp;A Session</a:t>
            </a:r>
          </a:p>
        </p:txBody>
      </p:sp>
      <p:pic>
        <p:nvPicPr>
          <p:cNvPr id="5" name="Content Placeholder 4" descr="Yellow question mark">
            <a:extLst>
              <a:ext uri="{FF2B5EF4-FFF2-40B4-BE49-F238E27FC236}">
                <a16:creationId xmlns:a16="http://schemas.microsoft.com/office/drawing/2014/main" id="{FFEE43CA-152E-41B5-BF89-355951378FAF}"/>
              </a:ext>
            </a:extLst>
          </p:cNvPr>
          <p:cNvPicPr>
            <a:picLocks noGrp="1" noChangeAspect="1"/>
          </p:cNvPicPr>
          <p:nvPr>
            <p:ph sz="half" idx="1"/>
          </p:nvPr>
        </p:nvPicPr>
        <p:blipFill>
          <a:blip r:embed="rId3"/>
          <a:stretch>
            <a:fillRect/>
          </a:stretch>
        </p:blipFill>
        <p:spPr>
          <a:xfrm>
            <a:off x="614678" y="2441274"/>
            <a:ext cx="5173647" cy="3104188"/>
          </a:xfrm>
          <a:prstGeom prst="rect">
            <a:avLst/>
          </a:prstGeom>
        </p:spPr>
      </p:pic>
      <p:sp>
        <p:nvSpPr>
          <p:cNvPr id="4" name="Content Placeholder 3">
            <a:extLst>
              <a:ext uri="{FF2B5EF4-FFF2-40B4-BE49-F238E27FC236}">
                <a16:creationId xmlns:a16="http://schemas.microsoft.com/office/drawing/2014/main" id="{6D7E0233-78AF-5007-3407-3C4F0352DC9A}"/>
              </a:ext>
            </a:extLst>
          </p:cNvPr>
          <p:cNvSpPr>
            <a:spLocks noGrp="1"/>
          </p:cNvSpPr>
          <p:nvPr>
            <p:ph sz="half" idx="2"/>
          </p:nvPr>
        </p:nvSpPr>
        <p:spPr>
          <a:xfrm>
            <a:off x="6096000" y="2441273"/>
            <a:ext cx="5385816" cy="3817942"/>
          </a:xfrm>
        </p:spPr>
        <p:txBody>
          <a:bodyPr vert="horz" lIns="91440" tIns="45720" rIns="91440" bIns="45720" rtlCol="0" anchor="t">
            <a:normAutofit/>
          </a:bodyPr>
          <a:lstStyle/>
          <a:p>
            <a:r>
              <a:rPr lang="en-US" sz="1800"/>
              <a:t>Open the floor for questions from the audience.</a:t>
            </a:r>
          </a:p>
          <a:p>
            <a:r>
              <a:rPr lang="en-US" sz="1800"/>
              <a:t>Encourage discussion and clarification on presented topics.</a:t>
            </a:r>
          </a:p>
          <a:p>
            <a:r>
              <a:rPr lang="en-US" sz="1800"/>
              <a:t>Address any concerns or insights shared by participants.</a:t>
            </a:r>
          </a:p>
        </p:txBody>
      </p:sp>
    </p:spTree>
    <p:extLst>
      <p:ext uri="{BB962C8B-B14F-4D97-AF65-F5344CB8AC3E}">
        <p14:creationId xmlns:p14="http://schemas.microsoft.com/office/powerpoint/2010/main" val="9330332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E2E31763-5E7A-E55E-9D9D-4D3A4613A869}"/>
              </a:ext>
            </a:extLst>
          </p:cNvPr>
          <p:cNvSpPr>
            <a:spLocks noGrp="1"/>
          </p:cNvSpPr>
          <p:nvPr>
            <p:ph type="ctrTitle"/>
          </p:nvPr>
        </p:nvSpPr>
        <p:spPr>
          <a:xfrm>
            <a:off x="277091" y="1814321"/>
            <a:ext cx="7772400" cy="4560920"/>
          </a:xfrm>
        </p:spPr>
        <p:txBody>
          <a:bodyPr anchor="b">
            <a:normAutofit/>
          </a:bodyPr>
          <a:lstStyle/>
          <a:p>
            <a:pPr algn="l"/>
            <a:r>
              <a:rPr lang="en-IN" sz="7400"/>
              <a:t>Meet Our Team</a:t>
            </a:r>
          </a:p>
        </p:txBody>
      </p:sp>
    </p:spTree>
    <p:extLst>
      <p:ext uri="{BB962C8B-B14F-4D97-AF65-F5344CB8AC3E}">
        <p14:creationId xmlns:p14="http://schemas.microsoft.com/office/powerpoint/2010/main" val="144581080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0B98925-0550-1AFB-C1DC-02792400FB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1DF9F8-630C-E4BE-3C7E-458A3CC53D40}"/>
              </a:ext>
            </a:extLst>
          </p:cNvPr>
          <p:cNvSpPr>
            <a:spLocks noGrp="1"/>
          </p:cNvSpPr>
          <p:nvPr>
            <p:ph type="title"/>
          </p:nvPr>
        </p:nvSpPr>
        <p:spPr>
          <a:xfrm>
            <a:off x="327593" y="340661"/>
            <a:ext cx="7326472" cy="787897"/>
          </a:xfrm>
        </p:spPr>
        <p:txBody>
          <a:bodyPr vert="horz" wrap="square" lIns="91440" tIns="45720" rIns="91440" bIns="45720" rtlCol="0" anchor="b">
            <a:normAutofit/>
          </a:bodyPr>
          <a:lstStyle/>
          <a:p>
            <a:r>
              <a:rPr lang="en-US" sz="4000"/>
              <a:t>Thank You!</a:t>
            </a:r>
          </a:p>
        </p:txBody>
      </p:sp>
      <p:pic>
        <p:nvPicPr>
          <p:cNvPr id="5" name="Content Placeholder 4" descr="Thank you wooden blocks against shiny background.">
            <a:extLst>
              <a:ext uri="{FF2B5EF4-FFF2-40B4-BE49-F238E27FC236}">
                <a16:creationId xmlns:a16="http://schemas.microsoft.com/office/drawing/2014/main" id="{52E60CFE-2C6A-4515-BDD4-86774A13B223}"/>
              </a:ext>
            </a:extLst>
          </p:cNvPr>
          <p:cNvPicPr>
            <a:picLocks noGrp="1" noChangeAspect="1"/>
          </p:cNvPicPr>
          <p:nvPr>
            <p:ph sz="half" idx="1"/>
          </p:nvPr>
        </p:nvPicPr>
        <p:blipFill>
          <a:blip r:embed="rId3"/>
          <a:srcRect t="3865" b="27085"/>
          <a:stretch/>
        </p:blipFill>
        <p:spPr>
          <a:xfrm>
            <a:off x="20" y="1238596"/>
            <a:ext cx="12191979" cy="5619404"/>
          </a:xfrm>
          <a:prstGeom prst="rect">
            <a:avLst/>
          </a:prstGeom>
        </p:spPr>
      </p:pic>
    </p:spTree>
    <p:extLst>
      <p:ext uri="{BB962C8B-B14F-4D97-AF65-F5344CB8AC3E}">
        <p14:creationId xmlns:p14="http://schemas.microsoft.com/office/powerpoint/2010/main" val="10921629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80F75F-C00E-5D2E-EDB7-C45E9E77A908}"/>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b="1" kern="1200" dirty="0">
                <a:solidFill>
                  <a:schemeClr val="tx1"/>
                </a:solidFill>
                <a:latin typeface="+mj-lt"/>
                <a:ea typeface="+mj-ea"/>
                <a:cs typeface="+mj-cs"/>
              </a:rPr>
              <a:t>Introduction to Team Members</a:t>
            </a:r>
          </a:p>
        </p:txBody>
      </p:sp>
      <p:pic>
        <p:nvPicPr>
          <p:cNvPr id="5" name="Content Placeholder 4" descr="Colleagues gathered together for a group photo">
            <a:extLst>
              <a:ext uri="{FF2B5EF4-FFF2-40B4-BE49-F238E27FC236}">
                <a16:creationId xmlns:a16="http://schemas.microsoft.com/office/drawing/2014/main" id="{0A2FE6FE-93BD-4555-AD21-2346EFB55818}"/>
              </a:ext>
            </a:extLst>
          </p:cNvPr>
          <p:cNvPicPr>
            <a:picLocks noGrp="1" noChangeAspect="1"/>
          </p:cNvPicPr>
          <p:nvPr>
            <p:ph sz="half" idx="1"/>
          </p:nvPr>
        </p:nvPicPr>
        <p:blipFill>
          <a:blip r:embed="rId3"/>
          <a:srcRect l="37108" r="15098" b="-1"/>
          <a:stretch/>
        </p:blipFill>
        <p:spPr>
          <a:xfrm>
            <a:off x="20" y="10"/>
            <a:ext cx="4910308" cy="6857990"/>
          </a:xfrm>
          <a:prstGeom prst="rect">
            <a:avLst/>
          </a:prstGeom>
        </p:spPr>
      </p:pic>
      <p:grpSp>
        <p:nvGrpSpPr>
          <p:cNvPr id="9" name="Group 8">
            <a:extLst>
              <a:ext uri="{FF2B5EF4-FFF2-40B4-BE49-F238E27FC236}">
                <a16:creationId xmlns:a16="http://schemas.microsoft.com/office/drawing/2014/main" id="{EC348AC7-11EC-B699-24C4-CE96F92CCD18}"/>
              </a:ext>
            </a:extLst>
          </p:cNvPr>
          <p:cNvGrpSpPr/>
          <p:nvPr/>
        </p:nvGrpSpPr>
        <p:grpSpPr>
          <a:xfrm>
            <a:off x="5568531" y="2397967"/>
            <a:ext cx="5814816" cy="2460848"/>
            <a:chOff x="5568531" y="2397967"/>
            <a:chExt cx="5814816" cy="2460848"/>
          </a:xfrm>
        </p:grpSpPr>
        <p:sp>
          <p:nvSpPr>
            <p:cNvPr id="3" name="TextBox 2">
              <a:extLst>
                <a:ext uri="{FF2B5EF4-FFF2-40B4-BE49-F238E27FC236}">
                  <a16:creationId xmlns:a16="http://schemas.microsoft.com/office/drawing/2014/main" id="{D7C2C35B-4F67-9699-A631-3E56E125AC44}"/>
                </a:ext>
              </a:extLst>
            </p:cNvPr>
            <p:cNvSpPr txBox="1"/>
            <p:nvPr/>
          </p:nvSpPr>
          <p:spPr>
            <a:xfrm>
              <a:off x="5568534" y="2397967"/>
              <a:ext cx="5254975" cy="461665"/>
            </a:xfrm>
            <a:prstGeom prst="rect">
              <a:avLst/>
            </a:prstGeom>
            <a:noFill/>
          </p:spPr>
          <p:txBody>
            <a:bodyPr wrap="square" rtlCol="0">
              <a:spAutoFit/>
            </a:bodyPr>
            <a:lstStyle/>
            <a:p>
              <a:r>
                <a:rPr lang="en-IN" sz="2400" dirty="0">
                  <a:latin typeface="ADLaM Display" panose="02010000000000000000" pitchFamily="2" charset="0"/>
                  <a:ea typeface="ADLaM Display" panose="02010000000000000000" pitchFamily="2" charset="0"/>
                  <a:cs typeface="ADLaM Display" panose="02010000000000000000" pitchFamily="2" charset="0"/>
                </a:rPr>
                <a:t>Aman Kumar (Project Manager) </a:t>
              </a:r>
            </a:p>
          </p:txBody>
        </p:sp>
        <p:sp>
          <p:nvSpPr>
            <p:cNvPr id="6" name="TextBox 5">
              <a:extLst>
                <a:ext uri="{FF2B5EF4-FFF2-40B4-BE49-F238E27FC236}">
                  <a16:creationId xmlns:a16="http://schemas.microsoft.com/office/drawing/2014/main" id="{B2202F05-3E94-B559-2E61-6E8EB13CFAF9}"/>
                </a:ext>
              </a:extLst>
            </p:cNvPr>
            <p:cNvSpPr txBox="1"/>
            <p:nvPr/>
          </p:nvSpPr>
          <p:spPr>
            <a:xfrm>
              <a:off x="5568533" y="3111557"/>
              <a:ext cx="5814814" cy="461665"/>
            </a:xfrm>
            <a:prstGeom prst="rect">
              <a:avLst/>
            </a:prstGeom>
            <a:noFill/>
          </p:spPr>
          <p:txBody>
            <a:bodyPr wrap="square" rtlCol="0">
              <a:spAutoFit/>
            </a:bodyPr>
            <a:lstStyle/>
            <a:p>
              <a:r>
                <a:rPr lang="en-IN" sz="2400" dirty="0">
                  <a:latin typeface="ADLaM Display" panose="02010000000000000000" pitchFamily="2" charset="0"/>
                  <a:ea typeface="ADLaM Display" panose="02010000000000000000" pitchFamily="2" charset="0"/>
                  <a:cs typeface="ADLaM Display" panose="02010000000000000000" pitchFamily="2" charset="0"/>
                </a:rPr>
                <a:t>Prakash Prajapat (Team Lead) </a:t>
              </a:r>
            </a:p>
          </p:txBody>
        </p:sp>
        <p:sp>
          <p:nvSpPr>
            <p:cNvPr id="7" name="TextBox 6">
              <a:extLst>
                <a:ext uri="{FF2B5EF4-FFF2-40B4-BE49-F238E27FC236}">
                  <a16:creationId xmlns:a16="http://schemas.microsoft.com/office/drawing/2014/main" id="{1A5456DF-89DD-5338-C9B6-5E5FEECC7399}"/>
                </a:ext>
              </a:extLst>
            </p:cNvPr>
            <p:cNvSpPr txBox="1"/>
            <p:nvPr/>
          </p:nvSpPr>
          <p:spPr>
            <a:xfrm>
              <a:off x="5568532" y="3756248"/>
              <a:ext cx="5646864" cy="461665"/>
            </a:xfrm>
            <a:prstGeom prst="rect">
              <a:avLst/>
            </a:prstGeom>
            <a:noFill/>
          </p:spPr>
          <p:txBody>
            <a:bodyPr wrap="square" rtlCol="0">
              <a:spAutoFit/>
            </a:bodyPr>
            <a:lstStyle/>
            <a:p>
              <a:r>
                <a:rPr lang="en-IN" sz="2400" dirty="0">
                  <a:latin typeface="ADLaM Display" panose="02010000000000000000" pitchFamily="2" charset="0"/>
                  <a:ea typeface="ADLaM Display" panose="02010000000000000000" pitchFamily="2" charset="0"/>
                  <a:cs typeface="ADLaM Display" panose="02010000000000000000" pitchFamily="2" charset="0"/>
                </a:rPr>
                <a:t>Vaneeza Sikander (Project Scribe) </a:t>
              </a:r>
            </a:p>
          </p:txBody>
        </p:sp>
        <p:sp>
          <p:nvSpPr>
            <p:cNvPr id="8" name="TextBox 7">
              <a:extLst>
                <a:ext uri="{FF2B5EF4-FFF2-40B4-BE49-F238E27FC236}">
                  <a16:creationId xmlns:a16="http://schemas.microsoft.com/office/drawing/2014/main" id="{375ECB62-084C-EF79-AF77-54B08DAC0013}"/>
                </a:ext>
              </a:extLst>
            </p:cNvPr>
            <p:cNvSpPr txBox="1"/>
            <p:nvPr/>
          </p:nvSpPr>
          <p:spPr>
            <a:xfrm>
              <a:off x="5568531" y="4397150"/>
              <a:ext cx="5254975" cy="461665"/>
            </a:xfrm>
            <a:prstGeom prst="rect">
              <a:avLst/>
            </a:prstGeom>
            <a:noFill/>
          </p:spPr>
          <p:txBody>
            <a:bodyPr wrap="square" rtlCol="0">
              <a:spAutoFit/>
            </a:bodyPr>
            <a:lstStyle/>
            <a:p>
              <a:r>
                <a:rPr lang="en-IN" sz="2400" dirty="0">
                  <a:latin typeface="ADLaM Display" panose="02010000000000000000" pitchFamily="2" charset="0"/>
                  <a:ea typeface="ADLaM Display" panose="02010000000000000000" pitchFamily="2" charset="0"/>
                  <a:cs typeface="ADLaM Display" panose="02010000000000000000" pitchFamily="2" charset="0"/>
                </a:rPr>
                <a:t>Kimutai Wilbert (Project Lead) </a:t>
              </a:r>
            </a:p>
          </p:txBody>
        </p:sp>
      </p:grpSp>
    </p:spTree>
    <p:extLst>
      <p:ext uri="{BB962C8B-B14F-4D97-AF65-F5344CB8AC3E}">
        <p14:creationId xmlns:p14="http://schemas.microsoft.com/office/powerpoint/2010/main" val="34483841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61259D-605E-E200-FF9F-7C8C71D7C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49BCFD-6634-90C5-44D9-8D8858AF392D}"/>
              </a:ext>
            </a:extLst>
          </p:cNvPr>
          <p:cNvSpPr>
            <a:spLocks noGrp="1"/>
          </p:cNvSpPr>
          <p:nvPr>
            <p:ph type="title"/>
          </p:nvPr>
        </p:nvSpPr>
        <p:spPr>
          <a:xfrm>
            <a:off x="612648" y="600074"/>
            <a:ext cx="6035040" cy="1529932"/>
          </a:xfrm>
        </p:spPr>
        <p:txBody>
          <a:bodyPr vert="horz" lIns="91440" tIns="45720" rIns="91440" bIns="45720" rtlCol="0" anchor="b">
            <a:normAutofit/>
          </a:bodyPr>
          <a:lstStyle/>
          <a:p>
            <a:r>
              <a:rPr lang="en-US" b="1" kern="1200" dirty="0">
                <a:solidFill>
                  <a:schemeClr val="tx1"/>
                </a:solidFill>
                <a:latin typeface="+mj-lt"/>
                <a:ea typeface="+mj-ea"/>
                <a:cs typeface="+mj-cs"/>
              </a:rPr>
              <a:t>Collaborative Efforts and Achievements</a:t>
            </a:r>
          </a:p>
        </p:txBody>
      </p:sp>
      <p:sp>
        <p:nvSpPr>
          <p:cNvPr id="4" name="Content Placeholder 3">
            <a:extLst>
              <a:ext uri="{FF2B5EF4-FFF2-40B4-BE49-F238E27FC236}">
                <a16:creationId xmlns:a16="http://schemas.microsoft.com/office/drawing/2014/main" id="{2AC36BF1-E778-6EED-23A0-919609862E87}"/>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2647" y="2212848"/>
            <a:ext cx="6035041" cy="4096512"/>
          </a:xfrm>
        </p:spPr>
        <p:txBody>
          <a:bodyPr>
            <a:normAutofit/>
          </a:bodyPr>
          <a:lstStyle/>
          <a:p>
            <a:pPr marL="0" indent="0">
              <a:spcBef>
                <a:spcPts val="2500"/>
              </a:spcBef>
              <a:buNone/>
            </a:pPr>
            <a:r>
              <a:rPr lang="en-US" sz="1400" b="1"/>
              <a:t>Importance of Collaboration</a:t>
            </a:r>
          </a:p>
          <a:p>
            <a:pPr marL="0" lvl="1" indent="0">
              <a:buNone/>
            </a:pPr>
            <a:r>
              <a:rPr lang="en-US" sz="1400"/>
              <a:t>Collaboration fosters teamwork and enhances productivity, driving us towards our project goals efficiently.</a:t>
            </a:r>
          </a:p>
          <a:p>
            <a:pPr marL="0" indent="0">
              <a:spcBef>
                <a:spcPts val="2500"/>
              </a:spcBef>
              <a:buNone/>
            </a:pPr>
            <a:r>
              <a:rPr lang="en-US" sz="1400" b="1"/>
              <a:t>Significant Achievements</a:t>
            </a:r>
          </a:p>
          <a:p>
            <a:pPr marL="0" lvl="1" indent="0">
              <a:buNone/>
            </a:pPr>
            <a:r>
              <a:rPr lang="en-US" sz="1400"/>
              <a:t>Our collaborative efforts have led to significant achievements that have advanced our project and exceeded expectations.</a:t>
            </a:r>
          </a:p>
          <a:p>
            <a:pPr marL="0" indent="0">
              <a:spcBef>
                <a:spcPts val="2500"/>
              </a:spcBef>
              <a:buNone/>
            </a:pPr>
            <a:r>
              <a:rPr lang="en-US" sz="1400" b="1"/>
              <a:t>Future Collaboration</a:t>
            </a:r>
          </a:p>
          <a:p>
            <a:pPr marL="0" lvl="1" indent="0">
              <a:buNone/>
            </a:pPr>
            <a:r>
              <a:rPr lang="en-US" sz="1400"/>
              <a:t>Looking ahead, we aim to strengthen our collaborative efforts to continue achieving great results and innovations.</a:t>
            </a:r>
            <a:endParaRPr lang="en-IN" sz="1400"/>
          </a:p>
        </p:txBody>
      </p:sp>
      <p:pic>
        <p:nvPicPr>
          <p:cNvPr id="5" name="Content Placeholder 4" descr="Sales team discussing about the sales revenue of last period">
            <a:extLst>
              <a:ext uri="{FF2B5EF4-FFF2-40B4-BE49-F238E27FC236}">
                <a16:creationId xmlns:a16="http://schemas.microsoft.com/office/drawing/2014/main" id="{1BF1A224-F937-4333-B974-11B412A1D6E6}"/>
              </a:ext>
            </a:extLst>
          </p:cNvPr>
          <p:cNvPicPr>
            <a:picLocks noGrp="1" noChangeAspect="1"/>
          </p:cNvPicPr>
          <p:nvPr>
            <p:ph sz="half" idx="1"/>
          </p:nvPr>
        </p:nvPicPr>
        <p:blipFill>
          <a:blip r:embed="rId3"/>
          <a:srcRect l="31563" r="21266" b="-1"/>
          <a:stretch/>
        </p:blipFill>
        <p:spPr>
          <a:xfrm>
            <a:off x="7345680" y="10"/>
            <a:ext cx="4846320" cy="6857990"/>
          </a:xfrm>
          <a:prstGeom prst="rect">
            <a:avLst/>
          </a:prstGeom>
        </p:spPr>
      </p:pic>
    </p:spTree>
    <p:extLst>
      <p:ext uri="{BB962C8B-B14F-4D97-AF65-F5344CB8AC3E}">
        <p14:creationId xmlns:p14="http://schemas.microsoft.com/office/powerpoint/2010/main" val="9930637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A3E8498D-DA8F-EF6C-5420-F153D4979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A639406A-5CFE-992C-F64D-B26F1890D61E}"/>
              </a:ext>
            </a:extLst>
          </p:cNvPr>
          <p:cNvSpPr>
            <a:spLocks noGrp="1"/>
          </p:cNvSpPr>
          <p:nvPr>
            <p:ph type="ctrTitle"/>
          </p:nvPr>
        </p:nvSpPr>
        <p:spPr>
          <a:xfrm>
            <a:off x="277091" y="1814321"/>
            <a:ext cx="7772400" cy="4560920"/>
          </a:xfrm>
        </p:spPr>
        <p:txBody>
          <a:bodyPr anchor="b">
            <a:normAutofit/>
          </a:bodyPr>
          <a:lstStyle/>
          <a:p>
            <a:pPr algn="l"/>
            <a:r>
              <a:rPr lang="en-IN" sz="7400"/>
              <a:t>Objective of the Project</a:t>
            </a:r>
          </a:p>
        </p:txBody>
      </p:sp>
    </p:spTree>
    <p:extLst>
      <p:ext uri="{BB962C8B-B14F-4D97-AF65-F5344CB8AC3E}">
        <p14:creationId xmlns:p14="http://schemas.microsoft.com/office/powerpoint/2010/main" val="273380600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F4BF0B-99AD-EA5D-B76A-C5CE7046C58A}"/>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b="1" kern="1200" dirty="0">
                <a:solidFill>
                  <a:schemeClr val="tx1"/>
                </a:solidFill>
                <a:latin typeface="+mj-lt"/>
                <a:ea typeface="+mj-ea"/>
                <a:cs typeface="+mj-cs"/>
              </a:rPr>
              <a:t>Project Goals and Vision</a:t>
            </a:r>
          </a:p>
        </p:txBody>
      </p:sp>
      <p:pic>
        <p:nvPicPr>
          <p:cNvPr id="5" name="Content Placeholder 4" descr="Chalk board">
            <a:extLst>
              <a:ext uri="{FF2B5EF4-FFF2-40B4-BE49-F238E27FC236}">
                <a16:creationId xmlns:a16="http://schemas.microsoft.com/office/drawing/2014/main" id="{263E3160-CEDB-4048-96F1-65BA28E13539}"/>
              </a:ext>
            </a:extLst>
          </p:cNvPr>
          <p:cNvPicPr>
            <a:picLocks noGrp="1" noChangeAspect="1"/>
          </p:cNvPicPr>
          <p:nvPr>
            <p:ph sz="half" idx="1"/>
          </p:nvPr>
        </p:nvPicPr>
        <p:blipFill>
          <a:blip r:embed="rId3"/>
          <a:srcRect l="24137" r="23236" b="-2"/>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C526EF00-C59E-6AC1-47A4-4BDBD304891F}"/>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214282"/>
            <a:ext cx="5916169" cy="4095078"/>
          </a:xfrm>
        </p:spPr>
        <p:txBody>
          <a:bodyPr>
            <a:normAutofit/>
          </a:bodyPr>
          <a:lstStyle/>
          <a:p>
            <a:pPr marL="0" indent="0">
              <a:spcBef>
                <a:spcPts val="2500"/>
              </a:spcBef>
              <a:buNone/>
            </a:pPr>
            <a:r>
              <a:rPr lang="en-US" sz="1400" b="1"/>
              <a:t>Data-Driven Decision Making</a:t>
            </a:r>
          </a:p>
          <a:p>
            <a:pPr marL="0" lvl="1" indent="0">
              <a:buNone/>
            </a:pPr>
            <a:r>
              <a:rPr lang="en-US" sz="1400"/>
              <a:t>The project focuses on transforming raw data into insightful visuals that empower stakeholders to make informed decisions.</a:t>
            </a:r>
          </a:p>
          <a:p>
            <a:pPr marL="0" indent="0">
              <a:spcBef>
                <a:spcPts val="2500"/>
              </a:spcBef>
              <a:buNone/>
            </a:pPr>
            <a:r>
              <a:rPr lang="en-US" sz="1400" b="1"/>
              <a:t>Project Vision</a:t>
            </a:r>
          </a:p>
          <a:p>
            <a:pPr marL="0" lvl="1" indent="0">
              <a:buNone/>
            </a:pPr>
            <a:r>
              <a:rPr lang="en-US" sz="1400"/>
              <a:t>Our vision is to enhance decision-making through accessible and engaging visual representations of complex data sets.</a:t>
            </a:r>
          </a:p>
          <a:p>
            <a:pPr marL="0" indent="0">
              <a:spcBef>
                <a:spcPts val="2500"/>
              </a:spcBef>
              <a:buNone/>
            </a:pPr>
            <a:r>
              <a:rPr lang="en-US" sz="1400" b="1"/>
              <a:t>Specific Project Goals</a:t>
            </a:r>
          </a:p>
          <a:p>
            <a:pPr marL="0" lvl="1" indent="0">
              <a:buNone/>
            </a:pPr>
            <a:r>
              <a:rPr lang="en-US" sz="1400"/>
              <a:t>We aim to establish clear goals that guide the development of our data visualization tools and methodologies.</a:t>
            </a:r>
            <a:endParaRPr lang="en-IN" sz="1400"/>
          </a:p>
        </p:txBody>
      </p:sp>
    </p:spTree>
    <p:extLst>
      <p:ext uri="{BB962C8B-B14F-4D97-AF65-F5344CB8AC3E}">
        <p14:creationId xmlns:p14="http://schemas.microsoft.com/office/powerpoint/2010/main" val="13738131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61259D-605E-E200-FF9F-7C8C71D7C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F87CD0-3F55-FADF-6EB4-601B0A701EEE}"/>
              </a:ext>
            </a:extLst>
          </p:cNvPr>
          <p:cNvSpPr>
            <a:spLocks noGrp="1"/>
          </p:cNvSpPr>
          <p:nvPr>
            <p:ph type="title"/>
          </p:nvPr>
        </p:nvSpPr>
        <p:spPr>
          <a:xfrm>
            <a:off x="612648" y="600074"/>
            <a:ext cx="6035040" cy="1529932"/>
          </a:xfrm>
        </p:spPr>
        <p:txBody>
          <a:bodyPr vert="horz" lIns="91440" tIns="45720" rIns="91440" bIns="45720" rtlCol="0" anchor="b">
            <a:normAutofit/>
          </a:bodyPr>
          <a:lstStyle/>
          <a:p>
            <a:r>
              <a:rPr lang="en-US" b="1" kern="1200" dirty="0">
                <a:solidFill>
                  <a:schemeClr val="tx1"/>
                </a:solidFill>
                <a:latin typeface="+mj-lt"/>
                <a:ea typeface="+mj-ea"/>
                <a:cs typeface="+mj-cs"/>
              </a:rPr>
              <a:t>Importance of Data Visualization</a:t>
            </a:r>
          </a:p>
        </p:txBody>
      </p:sp>
      <p:sp>
        <p:nvSpPr>
          <p:cNvPr id="4" name="Content Placeholder 3">
            <a:extLst>
              <a:ext uri="{FF2B5EF4-FFF2-40B4-BE49-F238E27FC236}">
                <a16:creationId xmlns:a16="http://schemas.microsoft.com/office/drawing/2014/main" id="{A211D43B-E9B5-8F4A-8F77-5DEBE69A675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2647" y="2212848"/>
            <a:ext cx="6035041" cy="4096512"/>
          </a:xfrm>
        </p:spPr>
        <p:txBody>
          <a:bodyPr>
            <a:normAutofit/>
          </a:bodyPr>
          <a:lstStyle/>
          <a:p>
            <a:pPr marL="0" indent="0">
              <a:spcBef>
                <a:spcPts val="2500"/>
              </a:spcBef>
              <a:buNone/>
            </a:pPr>
            <a:r>
              <a:rPr lang="en-US" sz="1400" b="1"/>
              <a:t>Transforming Complex Data</a:t>
            </a:r>
          </a:p>
          <a:p>
            <a:pPr marL="0" lvl="1" indent="0">
              <a:buNone/>
            </a:pPr>
            <a:r>
              <a:rPr lang="en-US" sz="1400"/>
              <a:t>Data visualization helps in converting intricate data sets into clear and concise visual formats that enhance understanding.</a:t>
            </a:r>
          </a:p>
          <a:p>
            <a:pPr marL="0" indent="0">
              <a:spcBef>
                <a:spcPts val="2500"/>
              </a:spcBef>
              <a:buNone/>
            </a:pPr>
            <a:r>
              <a:rPr lang="en-US" sz="1400" b="1"/>
              <a:t>Effective Communication</a:t>
            </a:r>
          </a:p>
          <a:p>
            <a:pPr marL="0" lvl="1" indent="0">
              <a:buNone/>
            </a:pPr>
            <a:r>
              <a:rPr lang="en-US" sz="1400"/>
              <a:t>Well-designed visualizations improve communication by making data more accessible to a wider audience, fostering better decision-making.</a:t>
            </a:r>
          </a:p>
          <a:p>
            <a:pPr marL="0" indent="0">
              <a:spcBef>
                <a:spcPts val="2500"/>
              </a:spcBef>
              <a:buNone/>
            </a:pPr>
            <a:r>
              <a:rPr lang="en-US" sz="1400" b="1"/>
              <a:t>Enhanced Analysis</a:t>
            </a:r>
          </a:p>
          <a:p>
            <a:pPr marL="0" lvl="1" indent="0">
              <a:buNone/>
            </a:pPr>
            <a:r>
              <a:rPr lang="en-US" sz="1400"/>
              <a:t>Data visualization aids in recognizing trends and patterns, allowing for more efficient and insightful analysis of information.</a:t>
            </a:r>
            <a:endParaRPr lang="en-IN" sz="1400"/>
          </a:p>
        </p:txBody>
      </p:sp>
      <p:pic>
        <p:nvPicPr>
          <p:cNvPr id="5" name="Content Placeholder 4" descr="Analyzing Data">
            <a:extLst>
              <a:ext uri="{FF2B5EF4-FFF2-40B4-BE49-F238E27FC236}">
                <a16:creationId xmlns:a16="http://schemas.microsoft.com/office/drawing/2014/main" id="{29ED685E-320E-4269-9DDB-B6106DF22E00}"/>
              </a:ext>
            </a:extLst>
          </p:cNvPr>
          <p:cNvPicPr>
            <a:picLocks noGrp="1" noChangeAspect="1"/>
          </p:cNvPicPr>
          <p:nvPr>
            <p:ph sz="half" idx="1"/>
          </p:nvPr>
        </p:nvPicPr>
        <p:blipFill>
          <a:blip r:embed="rId3"/>
          <a:srcRect l="24990" r="22010"/>
          <a:stretch/>
        </p:blipFill>
        <p:spPr>
          <a:xfrm>
            <a:off x="7345680" y="10"/>
            <a:ext cx="4846320" cy="6857990"/>
          </a:xfrm>
          <a:prstGeom prst="rect">
            <a:avLst/>
          </a:prstGeom>
        </p:spPr>
      </p:pic>
    </p:spTree>
    <p:extLst>
      <p:ext uri="{BB962C8B-B14F-4D97-AF65-F5344CB8AC3E}">
        <p14:creationId xmlns:p14="http://schemas.microsoft.com/office/powerpoint/2010/main" val="42177321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ACA6F80-D392-A64E-3CF8-F28F1CCEE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B65F26DA-18D1-74CE-D860-06E95EE29D9B}"/>
              </a:ext>
            </a:extLst>
          </p:cNvPr>
          <p:cNvSpPr>
            <a:spLocks noGrp="1"/>
          </p:cNvSpPr>
          <p:nvPr>
            <p:ph type="title"/>
          </p:nvPr>
        </p:nvSpPr>
        <p:spPr>
          <a:xfrm>
            <a:off x="612648" y="548640"/>
            <a:ext cx="4803224" cy="1298446"/>
          </a:xfrm>
        </p:spPr>
        <p:txBody>
          <a:bodyPr>
            <a:normAutofit/>
          </a:bodyPr>
          <a:lstStyle/>
          <a:p>
            <a:r>
              <a:rPr lang="en-IN"/>
              <a:t>Expected Outcomes and Impact</a:t>
            </a:r>
          </a:p>
        </p:txBody>
      </p:sp>
      <p:pic>
        <p:nvPicPr>
          <p:cNvPr id="3" name="Picture 2" descr="A diagram of data cleaning&#10;&#10;AI-generated content may be incorrect.">
            <a:extLst>
              <a:ext uri="{FF2B5EF4-FFF2-40B4-BE49-F238E27FC236}">
                <a16:creationId xmlns:a16="http://schemas.microsoft.com/office/drawing/2014/main" id="{A9A4FAAE-49AC-1406-BA4A-6ADF7204FBA6}"/>
              </a:ext>
            </a:extLst>
          </p:cNvPr>
          <p:cNvPicPr>
            <a:picLocks noChangeAspect="1"/>
          </p:cNvPicPr>
          <p:nvPr/>
        </p:nvPicPr>
        <p:blipFill>
          <a:blip r:embed="rId3"/>
          <a:srcRect l="1" t="1314" r="1" b="1"/>
          <a:stretch/>
        </p:blipFill>
        <p:spPr>
          <a:xfrm>
            <a:off x="612648" y="1847086"/>
            <a:ext cx="4684352" cy="4622800"/>
          </a:xfrm>
          <a:prstGeom prst="rect">
            <a:avLst/>
          </a:prstGeom>
          <a:scene3d>
            <a:camera prst="orthographicFront"/>
            <a:lightRig rig="twoPt" dir="t">
              <a:rot lat="0" lon="0" rev="7800000"/>
            </a:lightRig>
          </a:scene3d>
          <a:sp3d contourW="6350">
            <a:bevelT w="50800" h="16510"/>
            <a:contourClr>
              <a:srgbClr val="C0C0C0"/>
            </a:contourClr>
          </a:sp3d>
        </p:spPr>
      </p:pic>
      <p:graphicFrame>
        <p:nvGraphicFramePr>
          <p:cNvPr id="4" name="Content Placeholder 4">
            <a:extLst>
              <a:ext uri="{FF2B5EF4-FFF2-40B4-BE49-F238E27FC236}">
                <a16:creationId xmlns:a16="http://schemas.microsoft.com/office/drawing/2014/main" id="{8AA68A79-6055-4C43-B820-7A2AA56B214A}"/>
              </a:ext>
            </a:extLst>
          </p:cNvPr>
          <p:cNvGraphicFramePr>
            <a:graphicFrameLocks noGrp="1"/>
          </p:cNvGraphicFramePr>
          <p:nvPr>
            <p:ph idx="1"/>
            <p:extLst>
              <p:ext uri="{D42A27DB-BD31-4B8C-83A1-F6EECF244321}">
                <p14:modId xmlns:p14="http://schemas.microsoft.com/office/powerpoint/2010/main" val="3079543780"/>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6028520" y="548637"/>
          <a:ext cx="5546770" cy="576072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70245434"/>
      </p:ext>
    </p:extLst>
  </p:cSld>
  <p:clrMapOvr>
    <a:masterClrMapping/>
  </p:clrMapOvr>
  <p:transition>
    <p:fade/>
  </p:transition>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44</TotalTime>
  <Words>2238</Words>
  <Application>Microsoft Office PowerPoint</Application>
  <PresentationFormat>Widescreen</PresentationFormat>
  <Paragraphs>214</Paragraphs>
  <Slides>30</Slides>
  <Notes>30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ADLaM Display</vt:lpstr>
      <vt:lpstr>Aptos</vt:lpstr>
      <vt:lpstr>Arial</vt:lpstr>
      <vt:lpstr>Neue Haas Grotesk Text Pro</vt:lpstr>
      <vt:lpstr>VanillaVTI</vt:lpstr>
      <vt:lpstr>Our Journey in Data Visualization: From Data Collection to Insightful Dashboards</vt:lpstr>
      <vt:lpstr>Agenda Overview</vt:lpstr>
      <vt:lpstr>Meet Our Team</vt:lpstr>
      <vt:lpstr>Introduction to Team Members</vt:lpstr>
      <vt:lpstr>Collaborative Efforts and Achievements</vt:lpstr>
      <vt:lpstr>Objective of the Project</vt:lpstr>
      <vt:lpstr>Project Goals and Vision</vt:lpstr>
      <vt:lpstr>Importance of Data Visualization</vt:lpstr>
      <vt:lpstr>Expected Outcomes and Impact</vt:lpstr>
      <vt:lpstr>Data Understanding and Cleaning</vt:lpstr>
      <vt:lpstr>Data Structure and Formats</vt:lpstr>
      <vt:lpstr>Initial Data Cleaning Processes</vt:lpstr>
      <vt:lpstr>Data Cleaning and Processing</vt:lpstr>
      <vt:lpstr>Identifying and Summarizing Missing Data</vt:lpstr>
      <vt:lpstr>Techniques for Handling Missing Data</vt:lpstr>
      <vt:lpstr>Data Familiarization and Transformation</vt:lpstr>
      <vt:lpstr>Exploratory Data Analysis (EDA)</vt:lpstr>
      <vt:lpstr>Techniques for EDA</vt:lpstr>
      <vt:lpstr>Identifying Issues and Problem-Solving Strategies</vt:lpstr>
      <vt:lpstr>Insights Gained From EDA</vt:lpstr>
      <vt:lpstr>ETL Planning and Dashboard Creation</vt:lpstr>
      <vt:lpstr>Building a Master Table</vt:lpstr>
      <vt:lpstr>Dashboard of Master Table</vt:lpstr>
      <vt:lpstr>Looker Studio Dashboard</vt:lpstr>
      <vt:lpstr>Overview of Looker Studio</vt:lpstr>
      <vt:lpstr>Dashboard Features and Functionalities</vt:lpstr>
      <vt:lpstr>Final Design and Annotations</vt:lpstr>
      <vt:lpstr>Conclusion</vt:lpstr>
      <vt:lpstr>Q&amp;A Session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PRATIK SHARMA</dc:creator>
  <cp:lastModifiedBy>PRATIK SHARMA</cp:lastModifiedBy>
  <cp:revision>1</cp:revision>
  <dcterms:created xsi:type="dcterms:W3CDTF">2025-05-04T07:17:40Z</dcterms:created>
  <dcterms:modified xsi:type="dcterms:W3CDTF">2025-05-04T08:02:09Z</dcterms:modified>
</cp:coreProperties>
</file>

<file path=docProps/thumbnail.jpeg>
</file>